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ahoma Bold" charset="1" panose="020B0804030504040204"/>
      <p:regular r:id="rId18"/>
    </p:embeddedFont>
    <p:embeddedFont>
      <p:font typeface="Canva Sans Bold" charset="1" panose="020B0803030501040103"/>
      <p:regular r:id="rId19"/>
    </p:embeddedFont>
    <p:embeddedFont>
      <p:font typeface="Squada One" charset="1" panose="02000000000000000000"/>
      <p:regular r:id="rId20"/>
    </p:embeddedFont>
    <p:embeddedFont>
      <p:font typeface="Roca One Bold" charset="1" panose="00000800000000000000"/>
      <p:regular r:id="rId21"/>
    </p:embeddedFont>
    <p:embeddedFont>
      <p:font typeface="Roca One Light" charset="1" panose="00000400000000000000"/>
      <p:regular r:id="rId22"/>
    </p:embeddedFont>
    <p:embeddedFont>
      <p:font typeface="Archivo Black" charset="1" panose="020B0A03020202020B04"/>
      <p:regular r:id="rId23"/>
    </p:embeddedFont>
    <p:embeddedFont>
      <p:font typeface="Roca One" charset="1" panose="00000500000000000000"/>
      <p:regular r:id="rId24"/>
    </p:embeddedFont>
    <p:embeddedFont>
      <p:font typeface="Roca One Heavy" charset="1" panose="00000A00000000000000"/>
      <p:regular r:id="rId25"/>
    </p:embeddedFont>
    <p:embeddedFont>
      <p:font typeface="Montserrat Light" charset="1" panose="00000400000000000000"/>
      <p:regular r:id="rId26"/>
    </p:embeddedFont>
    <p:embeddedFont>
      <p:font typeface="Raleway Bold" charset="1" panose="00000000000000000000"/>
      <p:regular r:id="rId27"/>
    </p:embeddedFont>
    <p:embeddedFont>
      <p:font typeface="Open Sauce"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47.png" Type="http://schemas.openxmlformats.org/officeDocument/2006/relationships/image"/><Relationship Id="rId8" Target="https://emojiterra.com/copyright/" TargetMode="External" Type="http://schemas.openxmlformats.org/officeDocument/2006/relationships/hyperlink"/><Relationship Id="rId9"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54.jpeg" Type="http://schemas.openxmlformats.org/officeDocument/2006/relationships/image"/><Relationship Id="rId4" Target="https://emojiterra.com/copyright/"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https://emojiterra.com/copyright/"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https://emojiterra.com/copyright/"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https://emojiterra.com/copyright/" TargetMode="External" Type="http://schemas.openxmlformats.org/officeDocument/2006/relationships/hyperlink"/><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https://emojiterra.com/copyright/" TargetMode="External" Type="http://schemas.openxmlformats.org/officeDocument/2006/relationships/hyperlink"/><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42.png" Type="http://schemas.openxmlformats.org/officeDocument/2006/relationships/image"/><Relationship Id="rId14" Target="../media/image43.svg" Type="http://schemas.openxmlformats.org/officeDocument/2006/relationships/image"/><Relationship Id="rId15" Target="https://emojiterra.com/copyright/" TargetMode="External" Type="http://schemas.openxmlformats.org/officeDocument/2006/relationships/hyperlink"/><Relationship Id="rId2" Target="../media/image10.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4.png" Type="http://schemas.openxmlformats.org/officeDocument/2006/relationships/image"/><Relationship Id="rId4" Target="https://emojiterra.com/copyright/"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https://emojiterra.com/copyright/"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https://emojiterra.com/copyrigh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9589607" y="0"/>
            <a:ext cx="8698393" cy="10400373"/>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56376" t="0" r="-56376" b="0"/>
              </a:stretch>
            </a:blipFill>
          </p:spPr>
        </p:sp>
      </p:grpSp>
      <p:sp>
        <p:nvSpPr>
          <p:cNvPr name="Freeform 5" id="5"/>
          <p:cNvSpPr/>
          <p:nvPr/>
        </p:nvSpPr>
        <p:spPr>
          <a:xfrm flipH="false" flipV="false" rot="60000">
            <a:off x="4033844" y="9606249"/>
            <a:ext cx="9904959" cy="680751"/>
          </a:xfrm>
          <a:custGeom>
            <a:avLst/>
            <a:gdLst/>
            <a:ahLst/>
            <a:cxnLst/>
            <a:rect r="r" b="b" t="t" l="l"/>
            <a:pathLst>
              <a:path h="680751" w="9904959">
                <a:moveTo>
                  <a:pt x="0" y="0"/>
                </a:moveTo>
                <a:lnTo>
                  <a:pt x="9904959" y="0"/>
                </a:lnTo>
                <a:lnTo>
                  <a:pt x="9904959" y="680751"/>
                </a:lnTo>
                <a:lnTo>
                  <a:pt x="0" y="680751"/>
                </a:lnTo>
                <a:lnTo>
                  <a:pt x="0" y="0"/>
                </a:lnTo>
                <a:close/>
              </a:path>
            </a:pathLst>
          </a:custGeom>
          <a:blipFill>
            <a:blip r:embed="rId4"/>
            <a:stretch>
              <a:fillRect l="0" t="-187363" r="0" b="0"/>
            </a:stretch>
          </a:blipFill>
        </p:spPr>
      </p:sp>
      <p:sp>
        <p:nvSpPr>
          <p:cNvPr name="TextBox 6" id="6"/>
          <p:cNvSpPr txBox="true"/>
          <p:nvPr/>
        </p:nvSpPr>
        <p:spPr>
          <a:xfrm rot="0">
            <a:off x="0" y="676815"/>
            <a:ext cx="11422798" cy="1558428"/>
          </a:xfrm>
          <a:prstGeom prst="rect">
            <a:avLst/>
          </a:prstGeom>
        </p:spPr>
        <p:txBody>
          <a:bodyPr anchor="t" rtlCol="false" tIns="0" lIns="0" bIns="0" rIns="0">
            <a:spAutoFit/>
          </a:bodyPr>
          <a:lstStyle/>
          <a:p>
            <a:pPr algn="ctr">
              <a:lnSpc>
                <a:spcPts val="6217"/>
              </a:lnSpc>
              <a:spcBef>
                <a:spcPct val="0"/>
              </a:spcBef>
            </a:pPr>
            <a:r>
              <a:rPr lang="en-US" b="true" sz="4782">
                <a:solidFill>
                  <a:srgbClr val="010101"/>
                </a:solidFill>
                <a:latin typeface="Tahoma Bold"/>
                <a:ea typeface="Tahoma Bold"/>
                <a:cs typeface="Tahoma Bold"/>
                <a:sym typeface="Tahoma Bold"/>
              </a:rPr>
              <a:t>POKER GAME USING EXPECTIMINIMAX ALGORITHM</a:t>
            </a:r>
          </a:p>
        </p:txBody>
      </p:sp>
      <p:sp>
        <p:nvSpPr>
          <p:cNvPr name="TextBox 7" id="7"/>
          <p:cNvSpPr txBox="true"/>
          <p:nvPr/>
        </p:nvSpPr>
        <p:spPr>
          <a:xfrm rot="0">
            <a:off x="4930861" y="2648224"/>
            <a:ext cx="1561077" cy="353102"/>
          </a:xfrm>
          <a:prstGeom prst="rect">
            <a:avLst/>
          </a:prstGeom>
        </p:spPr>
        <p:txBody>
          <a:bodyPr anchor="t" rtlCol="false" tIns="0" lIns="0" bIns="0" rIns="0">
            <a:spAutoFit/>
          </a:bodyPr>
          <a:lstStyle/>
          <a:p>
            <a:pPr algn="ctr">
              <a:lnSpc>
                <a:spcPts val="2859"/>
              </a:lnSpc>
              <a:spcBef>
                <a:spcPct val="0"/>
              </a:spcBef>
            </a:pPr>
            <a:r>
              <a:rPr lang="en-US" b="true" sz="2199" u="sng">
                <a:solidFill>
                  <a:srgbClr val="010101"/>
                </a:solidFill>
                <a:latin typeface="Canva Sans Bold"/>
                <a:ea typeface="Canva Sans Bold"/>
                <a:cs typeface="Canva Sans Bold"/>
                <a:sym typeface="Canva Sans Bold"/>
              </a:rPr>
              <a:t>Team 一 07 </a:t>
            </a:r>
          </a:p>
        </p:txBody>
      </p:sp>
      <p:sp>
        <p:nvSpPr>
          <p:cNvPr name="TextBox 8" id="8"/>
          <p:cNvSpPr txBox="true"/>
          <p:nvPr/>
        </p:nvSpPr>
        <p:spPr>
          <a:xfrm rot="0">
            <a:off x="1430946" y="3393946"/>
            <a:ext cx="8560907" cy="5652965"/>
          </a:xfrm>
          <a:prstGeom prst="rect">
            <a:avLst/>
          </a:prstGeom>
        </p:spPr>
        <p:txBody>
          <a:bodyPr anchor="t" rtlCol="false" tIns="0" lIns="0" bIns="0" rIns="0">
            <a:spAutoFit/>
          </a:bodyPr>
          <a:lstStyle/>
          <a:p>
            <a:pPr algn="ctr">
              <a:lnSpc>
                <a:spcPts val="3764"/>
              </a:lnSpc>
            </a:pPr>
            <a:r>
              <a:rPr lang="en-US" sz="2689">
                <a:solidFill>
                  <a:srgbClr val="010101"/>
                </a:solidFill>
                <a:latin typeface="Squada One"/>
                <a:ea typeface="Squada One"/>
                <a:cs typeface="Squada One"/>
                <a:sym typeface="Squada One"/>
              </a:rPr>
              <a:t>Md. Rakibul Islam Rakib</a:t>
            </a:r>
            <a:r>
              <a:rPr lang="en-US" sz="2689">
                <a:solidFill>
                  <a:srgbClr val="010101"/>
                </a:solidFill>
                <a:latin typeface="Squada One"/>
                <a:ea typeface="Squada One"/>
                <a:cs typeface="Squada One"/>
                <a:sym typeface="Squada One"/>
              </a:rPr>
              <a:t> </a:t>
            </a:r>
          </a:p>
          <a:p>
            <a:pPr algn="ctr">
              <a:lnSpc>
                <a:spcPts val="3764"/>
              </a:lnSpc>
            </a:pPr>
            <a:r>
              <a:rPr lang="en-US" sz="2689">
                <a:solidFill>
                  <a:srgbClr val="010101"/>
                </a:solidFill>
                <a:latin typeface="Squada One"/>
                <a:ea typeface="Squada One"/>
                <a:cs typeface="Squada One"/>
                <a:sym typeface="Squada One"/>
              </a:rPr>
              <a:t> 191 1977 642</a:t>
            </a:r>
          </a:p>
          <a:p>
            <a:pPr algn="ctr">
              <a:lnSpc>
                <a:spcPts val="3764"/>
              </a:lnSpc>
            </a:pPr>
          </a:p>
          <a:p>
            <a:pPr algn="ctr">
              <a:lnSpc>
                <a:spcPts val="3764"/>
              </a:lnSpc>
            </a:pPr>
            <a:r>
              <a:rPr lang="en-US" sz="2689">
                <a:solidFill>
                  <a:srgbClr val="010101"/>
                </a:solidFill>
                <a:latin typeface="Squada One"/>
                <a:ea typeface="Squada One"/>
                <a:cs typeface="Squada One"/>
                <a:sym typeface="Squada One"/>
              </a:rPr>
              <a:t>Md. Saifuzzaman Naim</a:t>
            </a:r>
          </a:p>
          <a:p>
            <a:pPr algn="ctr">
              <a:lnSpc>
                <a:spcPts val="3764"/>
              </a:lnSpc>
            </a:pPr>
            <a:r>
              <a:rPr lang="en-US" sz="2689">
                <a:solidFill>
                  <a:srgbClr val="010101"/>
                </a:solidFill>
                <a:latin typeface="Squada One"/>
                <a:ea typeface="Squada One"/>
                <a:cs typeface="Squada One"/>
                <a:sym typeface="Squada One"/>
              </a:rPr>
              <a:t>191 2202 642</a:t>
            </a:r>
          </a:p>
          <a:p>
            <a:pPr algn="ctr">
              <a:lnSpc>
                <a:spcPts val="3764"/>
              </a:lnSpc>
            </a:pPr>
          </a:p>
          <a:p>
            <a:pPr algn="ctr">
              <a:lnSpc>
                <a:spcPts val="3764"/>
              </a:lnSpc>
            </a:pPr>
            <a:r>
              <a:rPr lang="en-US" sz="2689">
                <a:solidFill>
                  <a:srgbClr val="010101"/>
                </a:solidFill>
                <a:latin typeface="Squada One"/>
                <a:ea typeface="Squada One"/>
                <a:cs typeface="Squada One"/>
                <a:sym typeface="Squada One"/>
              </a:rPr>
              <a:t>Shahriar Ahmad </a:t>
            </a:r>
          </a:p>
          <a:p>
            <a:pPr algn="ctr">
              <a:lnSpc>
                <a:spcPts val="3764"/>
              </a:lnSpc>
            </a:pPr>
            <a:r>
              <a:rPr lang="en-US" sz="2689">
                <a:solidFill>
                  <a:srgbClr val="010101"/>
                </a:solidFill>
                <a:latin typeface="Squada One"/>
                <a:ea typeface="Squada One"/>
                <a:cs typeface="Squada One"/>
                <a:sym typeface="Squada One"/>
              </a:rPr>
              <a:t>201 2413 042</a:t>
            </a:r>
          </a:p>
          <a:p>
            <a:pPr algn="ctr">
              <a:lnSpc>
                <a:spcPts val="3764"/>
              </a:lnSpc>
            </a:pPr>
          </a:p>
          <a:p>
            <a:pPr algn="ctr">
              <a:lnSpc>
                <a:spcPts val="3764"/>
              </a:lnSpc>
            </a:pPr>
            <a:r>
              <a:rPr lang="en-US" sz="2689">
                <a:solidFill>
                  <a:srgbClr val="010101"/>
                </a:solidFill>
                <a:latin typeface="Squada One"/>
                <a:ea typeface="Squada One"/>
                <a:cs typeface="Squada One"/>
                <a:sym typeface="Squada One"/>
              </a:rPr>
              <a:t>Md. </a:t>
            </a:r>
            <a:r>
              <a:rPr lang="en-US" sz="2689">
                <a:solidFill>
                  <a:srgbClr val="010101"/>
                </a:solidFill>
                <a:latin typeface="Squada One"/>
                <a:ea typeface="Squada One"/>
                <a:cs typeface="Squada One"/>
                <a:sym typeface="Squada One"/>
              </a:rPr>
              <a:t>Zubayer Ahmed</a:t>
            </a:r>
          </a:p>
          <a:p>
            <a:pPr algn="ctr">
              <a:lnSpc>
                <a:spcPts val="3764"/>
              </a:lnSpc>
            </a:pPr>
            <a:r>
              <a:rPr lang="en-US" sz="2689">
                <a:solidFill>
                  <a:srgbClr val="010101"/>
                </a:solidFill>
                <a:latin typeface="Squada One"/>
                <a:ea typeface="Squada One"/>
                <a:cs typeface="Squada One"/>
                <a:sym typeface="Squada One"/>
              </a:rPr>
              <a:t>201 4073 642</a:t>
            </a:r>
          </a:p>
          <a:p>
            <a:pPr algn="ctr">
              <a:lnSpc>
                <a:spcPts val="363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86055" y="3484970"/>
            <a:ext cx="1658530" cy="165853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897071" y="3884833"/>
            <a:ext cx="1236499" cy="858804"/>
          </a:xfrm>
          <a:custGeom>
            <a:avLst/>
            <a:gdLst/>
            <a:ahLst/>
            <a:cxnLst/>
            <a:rect r="r" b="b" t="t" l="l"/>
            <a:pathLst>
              <a:path h="858804" w="1236499">
                <a:moveTo>
                  <a:pt x="0" y="0"/>
                </a:moveTo>
                <a:lnTo>
                  <a:pt x="1236499" y="0"/>
                </a:lnTo>
                <a:lnTo>
                  <a:pt x="1236499" y="858804"/>
                </a:lnTo>
                <a:lnTo>
                  <a:pt x="0" y="858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686055" y="5409491"/>
            <a:ext cx="1532621" cy="15326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930762" y="5660836"/>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01642" y="608893"/>
            <a:ext cx="13223781" cy="1882779"/>
            <a:chOff x="0" y="0"/>
            <a:chExt cx="1537211" cy="218865"/>
          </a:xfrm>
        </p:grpSpPr>
        <p:sp>
          <p:nvSpPr>
            <p:cNvPr name="Freeform 12" id="12"/>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3" id="13"/>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4" id="14"/>
          <p:cNvSpPr txBox="true"/>
          <p:nvPr/>
        </p:nvSpPr>
        <p:spPr>
          <a:xfrm rot="0">
            <a:off x="2638317" y="3936071"/>
            <a:ext cx="7132181" cy="680127"/>
          </a:xfrm>
          <a:prstGeom prst="rect">
            <a:avLst/>
          </a:prstGeom>
        </p:spPr>
        <p:txBody>
          <a:bodyPr anchor="t" rtlCol="false" tIns="0" lIns="0" bIns="0" rIns="0">
            <a:spAutoFit/>
          </a:bodyPr>
          <a:lstStyle/>
          <a:p>
            <a:pPr algn="l" marL="0" indent="0" lvl="0">
              <a:lnSpc>
                <a:spcPts val="5519"/>
              </a:lnSpc>
              <a:spcBef>
                <a:spcPct val="0"/>
              </a:spcBef>
            </a:pPr>
            <a:r>
              <a:rPr lang="en-US" sz="3999" spc="391">
                <a:solidFill>
                  <a:srgbClr val="010101"/>
                </a:solidFill>
                <a:latin typeface="Roca One"/>
                <a:ea typeface="Roca One"/>
                <a:cs typeface="Roca One"/>
                <a:sym typeface="Roca One"/>
              </a:rPr>
              <a:t>Language 一 Python</a:t>
            </a:r>
          </a:p>
        </p:txBody>
      </p:sp>
      <p:sp>
        <p:nvSpPr>
          <p:cNvPr name="TextBox 15" id="15"/>
          <p:cNvSpPr txBox="true"/>
          <p:nvPr/>
        </p:nvSpPr>
        <p:spPr>
          <a:xfrm rot="0">
            <a:off x="2638317" y="5797756"/>
            <a:ext cx="7132181" cy="679890"/>
          </a:xfrm>
          <a:prstGeom prst="rect">
            <a:avLst/>
          </a:prstGeom>
        </p:spPr>
        <p:txBody>
          <a:bodyPr anchor="t" rtlCol="false" tIns="0" lIns="0" bIns="0" rIns="0">
            <a:spAutoFit/>
          </a:bodyPr>
          <a:lstStyle/>
          <a:p>
            <a:pPr algn="l" marL="0" indent="0" lvl="0">
              <a:lnSpc>
                <a:spcPts val="5534"/>
              </a:lnSpc>
              <a:spcBef>
                <a:spcPct val="0"/>
              </a:spcBef>
            </a:pPr>
            <a:r>
              <a:rPr lang="en-US" sz="4010" spc="393">
                <a:solidFill>
                  <a:srgbClr val="010101"/>
                </a:solidFill>
                <a:latin typeface="Roca One"/>
                <a:ea typeface="Roca One"/>
                <a:cs typeface="Roca One"/>
                <a:sym typeface="Roca One"/>
              </a:rPr>
              <a:t>IDE 一 Jupyter Notebook</a:t>
            </a:r>
          </a:p>
        </p:txBody>
      </p:sp>
      <p:sp>
        <p:nvSpPr>
          <p:cNvPr name="TextBox 16" id="16"/>
          <p:cNvSpPr txBox="true"/>
          <p:nvPr/>
        </p:nvSpPr>
        <p:spPr>
          <a:xfrm rot="0">
            <a:off x="2122031" y="927110"/>
            <a:ext cx="7416941"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ea typeface="Archivo Black"/>
                <a:cs typeface="Archivo Black"/>
                <a:sym typeface="Archivo Black"/>
              </a:rPr>
              <a:t>TOOLS</a:t>
            </a:r>
          </a:p>
        </p:txBody>
      </p:sp>
      <p:pic>
        <p:nvPicPr>
          <p:cNvPr name="Picture 17" id="17"/>
          <p:cNvPicPr>
            <a:picLocks noChangeAspect="true"/>
          </p:cNvPicPr>
          <p:nvPr/>
        </p:nvPicPr>
        <p:blipFill>
          <a:blip r:embed="rId7"/>
          <a:stretch>
            <a:fillRect/>
          </a:stretch>
        </p:blipFill>
        <p:spPr>
          <a:xfrm rot="0">
            <a:off x="8453039" y="2886745"/>
            <a:ext cx="10312187" cy="7037929"/>
          </a:xfrm>
          <a:prstGeom prst="rect">
            <a:avLst/>
          </a:prstGeom>
        </p:spPr>
      </p:pic>
      <p:sp>
        <p:nvSpPr>
          <p:cNvPr name="TextBox 18" id="18"/>
          <p:cNvSpPr txBox="true"/>
          <p:nvPr/>
        </p:nvSpPr>
        <p:spPr>
          <a:xfrm rot="0">
            <a:off x="0" y="9945803"/>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8"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
        <p:nvSpPr>
          <p:cNvPr name="Freeform 19" id="19"/>
          <p:cNvSpPr/>
          <p:nvPr/>
        </p:nvSpPr>
        <p:spPr>
          <a:xfrm flipH="false" flipV="false" rot="0">
            <a:off x="899931" y="7208812"/>
            <a:ext cx="1104870" cy="1365569"/>
          </a:xfrm>
          <a:custGeom>
            <a:avLst/>
            <a:gdLst/>
            <a:ahLst/>
            <a:cxnLst/>
            <a:rect r="r" b="b" t="t" l="l"/>
            <a:pathLst>
              <a:path h="1365569" w="1104870">
                <a:moveTo>
                  <a:pt x="0" y="0"/>
                </a:moveTo>
                <a:lnTo>
                  <a:pt x="1104870" y="0"/>
                </a:lnTo>
                <a:lnTo>
                  <a:pt x="1104870" y="1365569"/>
                </a:lnTo>
                <a:lnTo>
                  <a:pt x="0" y="13655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2638317" y="7513552"/>
            <a:ext cx="8150432" cy="679890"/>
          </a:xfrm>
          <a:prstGeom prst="rect">
            <a:avLst/>
          </a:prstGeom>
        </p:spPr>
        <p:txBody>
          <a:bodyPr anchor="t" rtlCol="false" tIns="0" lIns="0" bIns="0" rIns="0">
            <a:spAutoFit/>
          </a:bodyPr>
          <a:lstStyle/>
          <a:p>
            <a:pPr algn="l" marL="0" indent="0" lvl="0">
              <a:lnSpc>
                <a:spcPts val="5534"/>
              </a:lnSpc>
              <a:spcBef>
                <a:spcPct val="0"/>
              </a:spcBef>
            </a:pPr>
            <a:r>
              <a:rPr lang="en-US" sz="4010" spc="393">
                <a:solidFill>
                  <a:srgbClr val="010101"/>
                </a:solidFill>
                <a:latin typeface="Roca One"/>
                <a:ea typeface="Roca One"/>
                <a:cs typeface="Roca One"/>
                <a:sym typeface="Roca One"/>
              </a:rPr>
              <a:t>AI model 一 Expectiminimax</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095310" y="51469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028700" y="3672398"/>
            <a:ext cx="736150" cy="721949"/>
            <a:chOff x="0" y="0"/>
            <a:chExt cx="193883" cy="190143"/>
          </a:xfrm>
        </p:grpSpPr>
        <p:sp>
          <p:nvSpPr>
            <p:cNvPr name="Freeform 7" id="7"/>
            <p:cNvSpPr/>
            <p:nvPr/>
          </p:nvSpPr>
          <p:spPr>
            <a:xfrm flipH="false" flipV="false" rot="0">
              <a:off x="0" y="0"/>
              <a:ext cx="193883" cy="190143"/>
            </a:xfrm>
            <a:custGeom>
              <a:avLst/>
              <a:gdLst/>
              <a:ahLst/>
              <a:cxnLst/>
              <a:rect r="r" b="b" t="t" l="l"/>
              <a:pathLst>
                <a:path h="190143" w="193883">
                  <a:moveTo>
                    <a:pt x="84134" y="0"/>
                  </a:moveTo>
                  <a:lnTo>
                    <a:pt x="109749" y="0"/>
                  </a:lnTo>
                  <a:cubicBezTo>
                    <a:pt x="156215" y="0"/>
                    <a:pt x="193883" y="37668"/>
                    <a:pt x="193883" y="84134"/>
                  </a:cubicBezTo>
                  <a:lnTo>
                    <a:pt x="193883" y="106009"/>
                  </a:lnTo>
                  <a:cubicBezTo>
                    <a:pt x="193883" y="152475"/>
                    <a:pt x="156215" y="190143"/>
                    <a:pt x="109749" y="190143"/>
                  </a:cubicBezTo>
                  <a:lnTo>
                    <a:pt x="84134" y="190143"/>
                  </a:lnTo>
                  <a:cubicBezTo>
                    <a:pt x="37668" y="190143"/>
                    <a:pt x="0" y="152475"/>
                    <a:pt x="0" y="106009"/>
                  </a:cubicBezTo>
                  <a:lnTo>
                    <a:pt x="0" y="84134"/>
                  </a:lnTo>
                  <a:cubicBezTo>
                    <a:pt x="0" y="37668"/>
                    <a:pt x="37668" y="0"/>
                    <a:pt x="84134" y="0"/>
                  </a:cubicBezTo>
                  <a:close/>
                </a:path>
              </a:pathLst>
            </a:custGeom>
            <a:solidFill>
              <a:srgbClr val="1A1A1A"/>
            </a:solidFill>
          </p:spPr>
        </p:sp>
        <p:sp>
          <p:nvSpPr>
            <p:cNvPr name="TextBox 8" id="8"/>
            <p:cNvSpPr txBox="true"/>
            <p:nvPr/>
          </p:nvSpPr>
          <p:spPr>
            <a:xfrm>
              <a:off x="0" y="-57150"/>
              <a:ext cx="193883"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01</a:t>
              </a:r>
            </a:p>
          </p:txBody>
        </p:sp>
      </p:grpSp>
      <p:sp>
        <p:nvSpPr>
          <p:cNvPr name="TextBox 9" id="9"/>
          <p:cNvSpPr txBox="true"/>
          <p:nvPr/>
        </p:nvSpPr>
        <p:spPr>
          <a:xfrm rot="0">
            <a:off x="1940418" y="5507796"/>
            <a:ext cx="9990156" cy="1641348"/>
          </a:xfrm>
          <a:prstGeom prst="rect">
            <a:avLst/>
          </a:prstGeom>
        </p:spPr>
        <p:txBody>
          <a:bodyPr anchor="t" rtlCol="false" tIns="0" lIns="0" bIns="0" rIns="0">
            <a:spAutoFit/>
          </a:bodyPr>
          <a:lstStyle/>
          <a:p>
            <a:pPr algn="l">
              <a:lnSpc>
                <a:spcPts val="4415"/>
              </a:lnSpc>
            </a:pPr>
            <a:r>
              <a:rPr lang="en-US" sz="3199" spc="313">
                <a:solidFill>
                  <a:srgbClr val="010101"/>
                </a:solidFill>
                <a:latin typeface="Roca One Light"/>
                <a:ea typeface="Roca One Light"/>
                <a:cs typeface="Roca One Light"/>
                <a:sym typeface="Roca One Light"/>
              </a:rPr>
              <a:t>Comparison of Expectiminimax vs simpler strategies</a:t>
            </a:r>
          </a:p>
          <a:p>
            <a:pPr algn="l">
              <a:lnSpc>
                <a:spcPts val="4415"/>
              </a:lnSpc>
            </a:pPr>
          </a:p>
        </p:txBody>
      </p:sp>
      <p:grpSp>
        <p:nvGrpSpPr>
          <p:cNvPr name="Group 10" id="10"/>
          <p:cNvGrpSpPr/>
          <p:nvPr/>
        </p:nvGrpSpPr>
        <p:grpSpPr>
          <a:xfrm rot="0">
            <a:off x="14798195" y="3348969"/>
            <a:ext cx="3314591" cy="3314591"/>
            <a:chOff x="0" y="0"/>
            <a:chExt cx="4872604" cy="4872604"/>
          </a:xfrm>
        </p:grpSpPr>
        <p:sp>
          <p:nvSpPr>
            <p:cNvPr name="Freeform 11" id="11"/>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12" id="12"/>
          <p:cNvGrpSpPr/>
          <p:nvPr/>
        </p:nvGrpSpPr>
        <p:grpSpPr>
          <a:xfrm rot="0">
            <a:off x="12205801" y="3348969"/>
            <a:ext cx="3314591" cy="3326378"/>
            <a:chOff x="0" y="0"/>
            <a:chExt cx="4872604" cy="4889931"/>
          </a:xfrm>
        </p:grpSpPr>
        <p:sp>
          <p:nvSpPr>
            <p:cNvPr name="Freeform 13" id="13"/>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4" id="14"/>
          <p:cNvGrpSpPr/>
          <p:nvPr/>
        </p:nvGrpSpPr>
        <p:grpSpPr>
          <a:xfrm rot="0">
            <a:off x="14773302" y="5942727"/>
            <a:ext cx="3314591" cy="3315573"/>
            <a:chOff x="0" y="0"/>
            <a:chExt cx="4872604" cy="4874047"/>
          </a:xfrm>
        </p:grpSpPr>
        <p:sp>
          <p:nvSpPr>
            <p:cNvPr name="Freeform 15" id="15"/>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6" id="16"/>
          <p:cNvGrpSpPr/>
          <p:nvPr/>
        </p:nvGrpSpPr>
        <p:grpSpPr>
          <a:xfrm rot="0">
            <a:off x="13102890" y="4222943"/>
            <a:ext cx="1520413" cy="15204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5694253" y="6849944"/>
            <a:ext cx="1522475" cy="15224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5672170" y="4222943"/>
            <a:ext cx="1566642" cy="156664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13359970" y="4502892"/>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6004036" y="4511404"/>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436542" y="1317879"/>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EXPECTED OUTCOMES</a:t>
            </a:r>
          </a:p>
        </p:txBody>
      </p:sp>
      <p:grpSp>
        <p:nvGrpSpPr>
          <p:cNvPr name="Group 28" id="28"/>
          <p:cNvGrpSpPr/>
          <p:nvPr/>
        </p:nvGrpSpPr>
        <p:grpSpPr>
          <a:xfrm rot="0">
            <a:off x="2689046" y="29071"/>
            <a:ext cx="5689104" cy="275488"/>
            <a:chOff x="0" y="0"/>
            <a:chExt cx="4519796" cy="218865"/>
          </a:xfrm>
        </p:grpSpPr>
        <p:sp>
          <p:nvSpPr>
            <p:cNvPr name="Freeform 29" id="2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30" id="30"/>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1" id="31"/>
          <p:cNvGrpSpPr/>
          <p:nvPr/>
        </p:nvGrpSpPr>
        <p:grpSpPr>
          <a:xfrm rot="0">
            <a:off x="1055433" y="5463407"/>
            <a:ext cx="736150" cy="721949"/>
            <a:chOff x="0" y="0"/>
            <a:chExt cx="193883" cy="190143"/>
          </a:xfrm>
        </p:grpSpPr>
        <p:sp>
          <p:nvSpPr>
            <p:cNvPr name="Freeform 32" id="32"/>
            <p:cNvSpPr/>
            <p:nvPr/>
          </p:nvSpPr>
          <p:spPr>
            <a:xfrm flipH="false" flipV="false" rot="0">
              <a:off x="0" y="0"/>
              <a:ext cx="193883" cy="190143"/>
            </a:xfrm>
            <a:custGeom>
              <a:avLst/>
              <a:gdLst/>
              <a:ahLst/>
              <a:cxnLst/>
              <a:rect r="r" b="b" t="t" l="l"/>
              <a:pathLst>
                <a:path h="190143" w="193883">
                  <a:moveTo>
                    <a:pt x="84134" y="0"/>
                  </a:moveTo>
                  <a:lnTo>
                    <a:pt x="109749" y="0"/>
                  </a:lnTo>
                  <a:cubicBezTo>
                    <a:pt x="156215" y="0"/>
                    <a:pt x="193883" y="37668"/>
                    <a:pt x="193883" y="84134"/>
                  </a:cubicBezTo>
                  <a:lnTo>
                    <a:pt x="193883" y="106009"/>
                  </a:lnTo>
                  <a:cubicBezTo>
                    <a:pt x="193883" y="152475"/>
                    <a:pt x="156215" y="190143"/>
                    <a:pt x="109749" y="190143"/>
                  </a:cubicBezTo>
                  <a:lnTo>
                    <a:pt x="84134" y="190143"/>
                  </a:lnTo>
                  <a:cubicBezTo>
                    <a:pt x="37668" y="190143"/>
                    <a:pt x="0" y="152475"/>
                    <a:pt x="0" y="106009"/>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57150"/>
              <a:ext cx="193883"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02</a:t>
              </a:r>
            </a:p>
          </p:txBody>
        </p:sp>
      </p:grpSp>
      <p:grpSp>
        <p:nvGrpSpPr>
          <p:cNvPr name="Group 34" id="34"/>
          <p:cNvGrpSpPr/>
          <p:nvPr/>
        </p:nvGrpSpPr>
        <p:grpSpPr>
          <a:xfrm rot="0">
            <a:off x="1055433" y="7371750"/>
            <a:ext cx="736150" cy="721949"/>
            <a:chOff x="0" y="0"/>
            <a:chExt cx="193883" cy="190143"/>
          </a:xfrm>
        </p:grpSpPr>
        <p:sp>
          <p:nvSpPr>
            <p:cNvPr name="Freeform 35" id="35"/>
            <p:cNvSpPr/>
            <p:nvPr/>
          </p:nvSpPr>
          <p:spPr>
            <a:xfrm flipH="false" flipV="false" rot="0">
              <a:off x="0" y="0"/>
              <a:ext cx="193883" cy="190143"/>
            </a:xfrm>
            <a:custGeom>
              <a:avLst/>
              <a:gdLst/>
              <a:ahLst/>
              <a:cxnLst/>
              <a:rect r="r" b="b" t="t" l="l"/>
              <a:pathLst>
                <a:path h="190143" w="193883">
                  <a:moveTo>
                    <a:pt x="84134" y="0"/>
                  </a:moveTo>
                  <a:lnTo>
                    <a:pt x="109749" y="0"/>
                  </a:lnTo>
                  <a:cubicBezTo>
                    <a:pt x="156215" y="0"/>
                    <a:pt x="193883" y="37668"/>
                    <a:pt x="193883" y="84134"/>
                  </a:cubicBezTo>
                  <a:lnTo>
                    <a:pt x="193883" y="106009"/>
                  </a:lnTo>
                  <a:cubicBezTo>
                    <a:pt x="193883" y="152475"/>
                    <a:pt x="156215" y="190143"/>
                    <a:pt x="109749" y="190143"/>
                  </a:cubicBezTo>
                  <a:lnTo>
                    <a:pt x="84134" y="190143"/>
                  </a:lnTo>
                  <a:cubicBezTo>
                    <a:pt x="37668" y="190143"/>
                    <a:pt x="0" y="152475"/>
                    <a:pt x="0" y="106009"/>
                  </a:cubicBezTo>
                  <a:lnTo>
                    <a:pt x="0" y="84134"/>
                  </a:lnTo>
                  <a:cubicBezTo>
                    <a:pt x="0" y="37668"/>
                    <a:pt x="37668" y="0"/>
                    <a:pt x="84134" y="0"/>
                  </a:cubicBezTo>
                  <a:close/>
                </a:path>
              </a:pathLst>
            </a:custGeom>
            <a:solidFill>
              <a:srgbClr val="1A1A1A"/>
            </a:solidFill>
          </p:spPr>
        </p:sp>
        <p:sp>
          <p:nvSpPr>
            <p:cNvPr name="TextBox 36" id="36"/>
            <p:cNvSpPr txBox="true"/>
            <p:nvPr/>
          </p:nvSpPr>
          <p:spPr>
            <a:xfrm>
              <a:off x="0" y="-57150"/>
              <a:ext cx="193883"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03</a:t>
              </a:r>
            </a:p>
          </p:txBody>
        </p:sp>
      </p:grpSp>
      <p:grpSp>
        <p:nvGrpSpPr>
          <p:cNvPr name="Group 37" id="37"/>
          <p:cNvGrpSpPr/>
          <p:nvPr/>
        </p:nvGrpSpPr>
        <p:grpSpPr>
          <a:xfrm rot="0">
            <a:off x="12085550" y="-131220"/>
            <a:ext cx="9534019" cy="1112295"/>
            <a:chOff x="0" y="0"/>
            <a:chExt cx="1876002" cy="218865"/>
          </a:xfrm>
        </p:grpSpPr>
        <p:sp>
          <p:nvSpPr>
            <p:cNvPr name="Freeform 38" id="38"/>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9" id="39"/>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40" id="40"/>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41" id="41"/>
          <p:cNvSpPr/>
          <p:nvPr/>
        </p:nvSpPr>
        <p:spPr>
          <a:xfrm flipH="false" flipV="false" rot="0">
            <a:off x="16004036" y="7138234"/>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2" id="42"/>
          <p:cNvSpPr txBox="true"/>
          <p:nvPr/>
        </p:nvSpPr>
        <p:spPr>
          <a:xfrm rot="0">
            <a:off x="2027044" y="7462532"/>
            <a:ext cx="9903530" cy="511810"/>
          </a:xfrm>
          <a:prstGeom prst="rect">
            <a:avLst/>
          </a:prstGeom>
        </p:spPr>
        <p:txBody>
          <a:bodyPr anchor="t" rtlCol="false" tIns="0" lIns="0" bIns="0" rIns="0">
            <a:spAutoFit/>
          </a:bodyPr>
          <a:lstStyle/>
          <a:p>
            <a:pPr algn="l">
              <a:lnSpc>
                <a:spcPts val="4159"/>
              </a:lnSpc>
            </a:pPr>
            <a:r>
              <a:rPr lang="en-US" sz="3199">
                <a:solidFill>
                  <a:srgbClr val="010101"/>
                </a:solidFill>
                <a:latin typeface="Roca One Light"/>
                <a:ea typeface="Roca One Light"/>
                <a:cs typeface="Roca One Light"/>
                <a:sym typeface="Roca One Light"/>
              </a:rPr>
              <a:t>In</a:t>
            </a:r>
            <a:r>
              <a:rPr lang="en-US" sz="3199">
                <a:solidFill>
                  <a:srgbClr val="010101"/>
                </a:solidFill>
                <a:latin typeface="Roca One Light"/>
                <a:ea typeface="Roca One Light"/>
                <a:cs typeface="Roca One Light"/>
                <a:sym typeface="Roca One Light"/>
              </a:rPr>
              <a:t>teractive poker simulation for research &amp; learning</a:t>
            </a:r>
          </a:p>
        </p:txBody>
      </p:sp>
      <p:sp>
        <p:nvSpPr>
          <p:cNvPr name="TextBox 43" id="43"/>
          <p:cNvSpPr txBox="true"/>
          <p:nvPr/>
        </p:nvSpPr>
        <p:spPr>
          <a:xfrm rot="0">
            <a:off x="1940418" y="3722745"/>
            <a:ext cx="9990156" cy="1088898"/>
          </a:xfrm>
          <a:prstGeom prst="rect">
            <a:avLst/>
          </a:prstGeom>
        </p:spPr>
        <p:txBody>
          <a:bodyPr anchor="t" rtlCol="false" tIns="0" lIns="0" bIns="0" rIns="0">
            <a:spAutoFit/>
          </a:bodyPr>
          <a:lstStyle/>
          <a:p>
            <a:pPr algn="l">
              <a:lnSpc>
                <a:spcPts val="4415"/>
              </a:lnSpc>
            </a:pPr>
            <a:r>
              <a:rPr lang="en-US" sz="3199" spc="313">
                <a:solidFill>
                  <a:srgbClr val="010101"/>
                </a:solidFill>
                <a:latin typeface="Roca One Light"/>
                <a:ea typeface="Roca One Light"/>
                <a:cs typeface="Roca One Light"/>
                <a:sym typeface="Roca One Light"/>
              </a:rPr>
              <a:t>AI plays optimally in uncertain scenarios</a:t>
            </a:r>
          </a:p>
          <a:p>
            <a:pPr algn="l">
              <a:lnSpc>
                <a:spcPts val="4415"/>
              </a:lnSpc>
            </a:pPr>
          </a:p>
        </p:txBody>
      </p:sp>
      <p:sp>
        <p:nvSpPr>
          <p:cNvPr name="TextBox 44" id="44"/>
          <p:cNvSpPr txBox="true"/>
          <p:nvPr/>
        </p:nvSpPr>
        <p:spPr>
          <a:xfrm rot="0">
            <a:off x="3624180" y="9867900"/>
            <a:ext cx="11174016" cy="300990"/>
          </a:xfrm>
          <a:prstGeom prst="rect">
            <a:avLst/>
          </a:prstGeom>
        </p:spPr>
        <p:txBody>
          <a:bodyPr anchor="t" rtlCol="false" tIns="0" lIns="0" bIns="0" rIns="0">
            <a:spAutoFit/>
          </a:bodyPr>
          <a:lstStyle/>
          <a:p>
            <a:pPr algn="ctr">
              <a:lnSpc>
                <a:spcPts val="2340"/>
              </a:lnSpc>
              <a:spcBef>
                <a:spcPct val="0"/>
              </a:spcBef>
            </a:pPr>
            <a:r>
              <a:rPr lang="en-US" sz="1800">
                <a:solidFill>
                  <a:srgbClr val="010101"/>
                </a:solidFill>
                <a:latin typeface="Roca One"/>
                <a:ea typeface="Roca One"/>
                <a:cs typeface="Roca One"/>
                <a:sym typeface="Roca One"/>
              </a:rPr>
              <a:t>©️ Group 07 一 Md. Rakibul Islam Rakib | Md. Saifuzzaman Naim | Shahriar Ahmad | Md.  Zubayer Ahmed.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0"/>
            <a:ext cx="18250180" cy="10215679"/>
          </a:xfrm>
          <a:custGeom>
            <a:avLst/>
            <a:gdLst/>
            <a:ahLst/>
            <a:cxnLst/>
            <a:rect r="r" b="b" t="t" l="l"/>
            <a:pathLst>
              <a:path h="10215679" w="18250180">
                <a:moveTo>
                  <a:pt x="0" y="0"/>
                </a:moveTo>
                <a:lnTo>
                  <a:pt x="18250180" y="0"/>
                </a:lnTo>
                <a:lnTo>
                  <a:pt x="18250180" y="10215679"/>
                </a:lnTo>
                <a:lnTo>
                  <a:pt x="0" y="10215679"/>
                </a:lnTo>
                <a:lnTo>
                  <a:pt x="0" y="0"/>
                </a:lnTo>
                <a:close/>
              </a:path>
            </a:pathLst>
          </a:custGeom>
          <a:blipFill>
            <a:blip r:embed="rId3"/>
            <a:stretch>
              <a:fillRect l="0" t="-13196" r="0" b="-13196"/>
            </a:stretch>
          </a:blipFill>
        </p:spPr>
      </p:sp>
      <p:grpSp>
        <p:nvGrpSpPr>
          <p:cNvPr name="Group 4" id="4"/>
          <p:cNvGrpSpPr/>
          <p:nvPr/>
        </p:nvGrpSpPr>
        <p:grpSpPr>
          <a:xfrm rot="0">
            <a:off x="0" y="0"/>
            <a:ext cx="12132226" cy="1174653"/>
            <a:chOff x="0" y="0"/>
            <a:chExt cx="1276035" cy="123547"/>
          </a:xfrm>
        </p:grpSpPr>
        <p:sp>
          <p:nvSpPr>
            <p:cNvPr name="Freeform 5" id="5"/>
            <p:cNvSpPr/>
            <p:nvPr/>
          </p:nvSpPr>
          <p:spPr>
            <a:xfrm flipH="false" flipV="false" rot="0">
              <a:off x="0" y="0"/>
              <a:ext cx="1276035" cy="123547"/>
            </a:xfrm>
            <a:custGeom>
              <a:avLst/>
              <a:gdLst/>
              <a:ahLst/>
              <a:cxnLst/>
              <a:rect r="r" b="b" t="t" l="l"/>
              <a:pathLst>
                <a:path h="123547" w="1276035">
                  <a:moveTo>
                    <a:pt x="1072835" y="0"/>
                  </a:moveTo>
                  <a:lnTo>
                    <a:pt x="0" y="0"/>
                  </a:lnTo>
                  <a:lnTo>
                    <a:pt x="203200" y="123547"/>
                  </a:lnTo>
                  <a:lnTo>
                    <a:pt x="1276035" y="123547"/>
                  </a:lnTo>
                  <a:lnTo>
                    <a:pt x="1072835" y="0"/>
                  </a:lnTo>
                  <a:close/>
                </a:path>
              </a:pathLst>
            </a:custGeom>
            <a:solidFill>
              <a:srgbClr val="010101"/>
            </a:solidFill>
            <a:ln cap="sq">
              <a:noFill/>
              <a:prstDash val="solid"/>
              <a:miter/>
            </a:ln>
          </p:spPr>
        </p:sp>
        <p:sp>
          <p:nvSpPr>
            <p:cNvPr name="TextBox 6" id="6"/>
            <p:cNvSpPr txBox="true"/>
            <p:nvPr/>
          </p:nvSpPr>
          <p:spPr>
            <a:xfrm>
              <a:off x="101600" y="-19050"/>
              <a:ext cx="1072835" cy="14259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7" id="7"/>
          <p:cNvSpPr txBox="true"/>
          <p:nvPr/>
        </p:nvSpPr>
        <p:spPr>
          <a:xfrm rot="0">
            <a:off x="537614" y="-171450"/>
            <a:ext cx="11283197" cy="1640662"/>
          </a:xfrm>
          <a:prstGeom prst="rect">
            <a:avLst/>
          </a:prstGeom>
        </p:spPr>
        <p:txBody>
          <a:bodyPr anchor="t" rtlCol="false" tIns="0" lIns="0" bIns="0" rIns="0">
            <a:spAutoFit/>
          </a:bodyPr>
          <a:lstStyle/>
          <a:p>
            <a:pPr algn="ctr">
              <a:lnSpc>
                <a:spcPts val="13316"/>
              </a:lnSpc>
            </a:pPr>
            <a:r>
              <a:rPr lang="en-US" sz="9649" spc="77">
                <a:solidFill>
                  <a:srgbClr val="FFFFFF"/>
                </a:solidFill>
                <a:latin typeface="Roca One"/>
                <a:ea typeface="Roca One"/>
                <a:cs typeface="Roca One"/>
                <a:sym typeface="Roca One"/>
              </a:rPr>
              <a:t>CONCLUSION</a:t>
            </a:r>
          </a:p>
        </p:txBody>
      </p:sp>
      <p:grpSp>
        <p:nvGrpSpPr>
          <p:cNvPr name="Group 8" id="8"/>
          <p:cNvGrpSpPr/>
          <p:nvPr/>
        </p:nvGrpSpPr>
        <p:grpSpPr>
          <a:xfrm rot="0">
            <a:off x="0" y="6274964"/>
            <a:ext cx="18288000" cy="3395691"/>
            <a:chOff x="0" y="0"/>
            <a:chExt cx="4816593" cy="894338"/>
          </a:xfrm>
        </p:grpSpPr>
        <p:sp>
          <p:nvSpPr>
            <p:cNvPr name="Freeform 9" id="9"/>
            <p:cNvSpPr/>
            <p:nvPr/>
          </p:nvSpPr>
          <p:spPr>
            <a:xfrm flipH="false" flipV="false" rot="0">
              <a:off x="0" y="0"/>
              <a:ext cx="4816592" cy="894338"/>
            </a:xfrm>
            <a:custGeom>
              <a:avLst/>
              <a:gdLst/>
              <a:ahLst/>
              <a:cxnLst/>
              <a:rect r="r" b="b" t="t" l="l"/>
              <a:pathLst>
                <a:path h="894338" w="4816592">
                  <a:moveTo>
                    <a:pt x="42333" y="0"/>
                  </a:moveTo>
                  <a:lnTo>
                    <a:pt x="4774259" y="0"/>
                  </a:lnTo>
                  <a:cubicBezTo>
                    <a:pt x="4785487" y="0"/>
                    <a:pt x="4796254" y="4460"/>
                    <a:pt x="4804193" y="12399"/>
                  </a:cubicBezTo>
                  <a:cubicBezTo>
                    <a:pt x="4812132" y="20338"/>
                    <a:pt x="4816592" y="31106"/>
                    <a:pt x="4816592" y="42333"/>
                  </a:cubicBezTo>
                  <a:lnTo>
                    <a:pt x="4816592" y="852005"/>
                  </a:lnTo>
                  <a:cubicBezTo>
                    <a:pt x="4816592" y="863233"/>
                    <a:pt x="4812132" y="874000"/>
                    <a:pt x="4804193" y="881939"/>
                  </a:cubicBezTo>
                  <a:cubicBezTo>
                    <a:pt x="4796254" y="889878"/>
                    <a:pt x="4785487" y="894338"/>
                    <a:pt x="4774259" y="894338"/>
                  </a:cubicBezTo>
                  <a:lnTo>
                    <a:pt x="42333" y="894338"/>
                  </a:lnTo>
                  <a:cubicBezTo>
                    <a:pt x="31106" y="894338"/>
                    <a:pt x="20338" y="889878"/>
                    <a:pt x="12399" y="881939"/>
                  </a:cubicBezTo>
                  <a:cubicBezTo>
                    <a:pt x="4460" y="874000"/>
                    <a:pt x="0" y="863233"/>
                    <a:pt x="0" y="852005"/>
                  </a:cubicBezTo>
                  <a:lnTo>
                    <a:pt x="0" y="42333"/>
                  </a:lnTo>
                  <a:cubicBezTo>
                    <a:pt x="0" y="31106"/>
                    <a:pt x="4460" y="20338"/>
                    <a:pt x="12399" y="12399"/>
                  </a:cubicBezTo>
                  <a:cubicBezTo>
                    <a:pt x="20338" y="4460"/>
                    <a:pt x="31106" y="0"/>
                    <a:pt x="42333" y="0"/>
                  </a:cubicBezTo>
                  <a:close/>
                </a:path>
              </a:pathLst>
            </a:custGeom>
            <a:solidFill>
              <a:srgbClr val="F6E7D8"/>
            </a:solidFill>
          </p:spPr>
        </p:sp>
        <p:sp>
          <p:nvSpPr>
            <p:cNvPr name="TextBox 10" id="10"/>
            <p:cNvSpPr txBox="true"/>
            <p:nvPr/>
          </p:nvSpPr>
          <p:spPr>
            <a:xfrm>
              <a:off x="0" y="-38100"/>
              <a:ext cx="4816593" cy="93243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196742" y="6838950"/>
            <a:ext cx="15180507" cy="2419350"/>
          </a:xfrm>
          <a:prstGeom prst="rect">
            <a:avLst/>
          </a:prstGeom>
        </p:spPr>
        <p:txBody>
          <a:bodyPr anchor="t" rtlCol="false" tIns="0" lIns="0" bIns="0" rIns="0">
            <a:spAutoFit/>
          </a:bodyPr>
          <a:lstStyle/>
          <a:p>
            <a:pPr algn="ctr">
              <a:lnSpc>
                <a:spcPts val="3899"/>
              </a:lnSpc>
              <a:spcBef>
                <a:spcPct val="0"/>
              </a:spcBef>
            </a:pPr>
            <a:r>
              <a:rPr lang="en-US" sz="2999">
                <a:solidFill>
                  <a:srgbClr val="010101"/>
                </a:solidFill>
                <a:latin typeface="Roca One"/>
                <a:ea typeface="Roca One"/>
                <a:cs typeface="Roca One"/>
                <a:sym typeface="Roca One"/>
              </a:rPr>
              <a:t>The project is currently in the initial development phase. The foundational components are established, and future efforts will focus on implementing the core game logic and the Expectiminimax algorithm. The successful completion of this project will provide a valuable tool for studying strategic decision-making in uncertain environments</a:t>
            </a:r>
          </a:p>
        </p:txBody>
      </p:sp>
      <p:sp>
        <p:nvSpPr>
          <p:cNvPr name="TextBox 12" id="12"/>
          <p:cNvSpPr txBox="true"/>
          <p:nvPr/>
        </p:nvSpPr>
        <p:spPr>
          <a:xfrm rot="0">
            <a:off x="0" y="9885165"/>
            <a:ext cx="18288000" cy="634852"/>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4"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3285354">
            <a:off x="-1711402" y="-610427"/>
            <a:ext cx="11800327" cy="8560601"/>
          </a:xfrm>
          <a:custGeom>
            <a:avLst/>
            <a:gdLst/>
            <a:ahLst/>
            <a:cxnLst/>
            <a:rect r="r" b="b" t="t" l="l"/>
            <a:pathLst>
              <a:path h="8560601" w="11800327">
                <a:moveTo>
                  <a:pt x="0" y="0"/>
                </a:moveTo>
                <a:lnTo>
                  <a:pt x="11800327" y="0"/>
                </a:lnTo>
                <a:lnTo>
                  <a:pt x="11800327" y="8560600"/>
                </a:lnTo>
                <a:lnTo>
                  <a:pt x="0" y="8560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628626" y="3212956"/>
            <a:ext cx="634759" cy="722277"/>
            <a:chOff x="0" y="0"/>
            <a:chExt cx="167104" cy="190143"/>
          </a:xfrm>
        </p:grpSpPr>
        <p:sp>
          <p:nvSpPr>
            <p:cNvPr name="Freeform 7" id="7"/>
            <p:cNvSpPr/>
            <p:nvPr/>
          </p:nvSpPr>
          <p:spPr>
            <a:xfrm flipH="false" flipV="false" rot="0">
              <a:off x="0" y="0"/>
              <a:ext cx="167103" cy="190143"/>
            </a:xfrm>
            <a:custGeom>
              <a:avLst/>
              <a:gdLst/>
              <a:ahLst/>
              <a:cxnLst/>
              <a:rect r="r" b="b" t="t" l="l"/>
              <a:pathLst>
                <a:path h="190143" w="167103">
                  <a:moveTo>
                    <a:pt x="83552" y="0"/>
                  </a:moveTo>
                  <a:lnTo>
                    <a:pt x="83552" y="0"/>
                  </a:lnTo>
                  <a:cubicBezTo>
                    <a:pt x="129696" y="0"/>
                    <a:pt x="167103" y="37407"/>
                    <a:pt x="167103" y="83552"/>
                  </a:cubicBezTo>
                  <a:lnTo>
                    <a:pt x="167103" y="106591"/>
                  </a:lnTo>
                  <a:cubicBezTo>
                    <a:pt x="167103" y="152735"/>
                    <a:pt x="129696" y="190143"/>
                    <a:pt x="83552" y="190143"/>
                  </a:cubicBezTo>
                  <a:lnTo>
                    <a:pt x="83552" y="190143"/>
                  </a:lnTo>
                  <a:cubicBezTo>
                    <a:pt x="37407" y="190143"/>
                    <a:pt x="0" y="152735"/>
                    <a:pt x="0" y="106591"/>
                  </a:cubicBezTo>
                  <a:lnTo>
                    <a:pt x="0" y="83552"/>
                  </a:lnTo>
                  <a:cubicBezTo>
                    <a:pt x="0" y="37407"/>
                    <a:pt x="37407" y="0"/>
                    <a:pt x="83552" y="0"/>
                  </a:cubicBezTo>
                  <a:close/>
                </a:path>
              </a:pathLst>
            </a:custGeom>
            <a:solidFill>
              <a:srgbClr val="1A1A1A"/>
            </a:solidFill>
          </p:spPr>
        </p:sp>
        <p:sp>
          <p:nvSpPr>
            <p:cNvPr name="TextBox 8" id="8"/>
            <p:cNvSpPr txBox="true"/>
            <p:nvPr/>
          </p:nvSpPr>
          <p:spPr>
            <a:xfrm>
              <a:off x="0" y="-57150"/>
              <a:ext cx="167104"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01</a:t>
              </a:r>
            </a:p>
          </p:txBody>
        </p:sp>
      </p:grpSp>
      <p:grpSp>
        <p:nvGrpSpPr>
          <p:cNvPr name="Group 9" id="9"/>
          <p:cNvGrpSpPr/>
          <p:nvPr/>
        </p:nvGrpSpPr>
        <p:grpSpPr>
          <a:xfrm rot="0">
            <a:off x="8628626" y="4840108"/>
            <a:ext cx="634759" cy="722277"/>
            <a:chOff x="0" y="0"/>
            <a:chExt cx="167104" cy="190143"/>
          </a:xfrm>
        </p:grpSpPr>
        <p:sp>
          <p:nvSpPr>
            <p:cNvPr name="Freeform 10" id="10"/>
            <p:cNvSpPr/>
            <p:nvPr/>
          </p:nvSpPr>
          <p:spPr>
            <a:xfrm flipH="false" flipV="false" rot="0">
              <a:off x="0" y="0"/>
              <a:ext cx="167103" cy="190143"/>
            </a:xfrm>
            <a:custGeom>
              <a:avLst/>
              <a:gdLst/>
              <a:ahLst/>
              <a:cxnLst/>
              <a:rect r="r" b="b" t="t" l="l"/>
              <a:pathLst>
                <a:path h="190143" w="167103">
                  <a:moveTo>
                    <a:pt x="83552" y="0"/>
                  </a:moveTo>
                  <a:lnTo>
                    <a:pt x="83552" y="0"/>
                  </a:lnTo>
                  <a:cubicBezTo>
                    <a:pt x="129696" y="0"/>
                    <a:pt x="167103" y="37407"/>
                    <a:pt x="167103" y="83552"/>
                  </a:cubicBezTo>
                  <a:lnTo>
                    <a:pt x="167103" y="106591"/>
                  </a:lnTo>
                  <a:cubicBezTo>
                    <a:pt x="167103" y="152735"/>
                    <a:pt x="129696" y="190143"/>
                    <a:pt x="83552" y="190143"/>
                  </a:cubicBezTo>
                  <a:lnTo>
                    <a:pt x="83552" y="190143"/>
                  </a:lnTo>
                  <a:cubicBezTo>
                    <a:pt x="37407" y="190143"/>
                    <a:pt x="0" y="152735"/>
                    <a:pt x="0" y="106591"/>
                  </a:cubicBezTo>
                  <a:lnTo>
                    <a:pt x="0" y="83552"/>
                  </a:lnTo>
                  <a:cubicBezTo>
                    <a:pt x="0" y="37407"/>
                    <a:pt x="37407" y="0"/>
                    <a:pt x="83552" y="0"/>
                  </a:cubicBezTo>
                  <a:close/>
                </a:path>
              </a:pathLst>
            </a:custGeom>
            <a:solidFill>
              <a:srgbClr val="1A1A1A"/>
            </a:solidFill>
          </p:spPr>
        </p:sp>
        <p:sp>
          <p:nvSpPr>
            <p:cNvPr name="TextBox 11" id="11"/>
            <p:cNvSpPr txBox="true"/>
            <p:nvPr/>
          </p:nvSpPr>
          <p:spPr>
            <a:xfrm>
              <a:off x="0" y="-57150"/>
              <a:ext cx="167104"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02</a:t>
              </a:r>
            </a:p>
          </p:txBody>
        </p:sp>
      </p:grpSp>
      <p:grpSp>
        <p:nvGrpSpPr>
          <p:cNvPr name="Group 12" id="12"/>
          <p:cNvGrpSpPr/>
          <p:nvPr/>
        </p:nvGrpSpPr>
        <p:grpSpPr>
          <a:xfrm rot="0">
            <a:off x="8628626" y="6467259"/>
            <a:ext cx="634759" cy="722277"/>
            <a:chOff x="0" y="0"/>
            <a:chExt cx="167104" cy="190143"/>
          </a:xfrm>
        </p:grpSpPr>
        <p:sp>
          <p:nvSpPr>
            <p:cNvPr name="Freeform 13" id="13"/>
            <p:cNvSpPr/>
            <p:nvPr/>
          </p:nvSpPr>
          <p:spPr>
            <a:xfrm flipH="false" flipV="false" rot="0">
              <a:off x="0" y="0"/>
              <a:ext cx="167103" cy="190143"/>
            </a:xfrm>
            <a:custGeom>
              <a:avLst/>
              <a:gdLst/>
              <a:ahLst/>
              <a:cxnLst/>
              <a:rect r="r" b="b" t="t" l="l"/>
              <a:pathLst>
                <a:path h="190143" w="167103">
                  <a:moveTo>
                    <a:pt x="83552" y="0"/>
                  </a:moveTo>
                  <a:lnTo>
                    <a:pt x="83552" y="0"/>
                  </a:lnTo>
                  <a:cubicBezTo>
                    <a:pt x="129696" y="0"/>
                    <a:pt x="167103" y="37407"/>
                    <a:pt x="167103" y="83552"/>
                  </a:cubicBezTo>
                  <a:lnTo>
                    <a:pt x="167103" y="106591"/>
                  </a:lnTo>
                  <a:cubicBezTo>
                    <a:pt x="167103" y="152735"/>
                    <a:pt x="129696" y="190143"/>
                    <a:pt x="83552" y="190143"/>
                  </a:cubicBezTo>
                  <a:lnTo>
                    <a:pt x="83552" y="190143"/>
                  </a:lnTo>
                  <a:cubicBezTo>
                    <a:pt x="37407" y="190143"/>
                    <a:pt x="0" y="152735"/>
                    <a:pt x="0" y="106591"/>
                  </a:cubicBezTo>
                  <a:lnTo>
                    <a:pt x="0" y="83552"/>
                  </a:lnTo>
                  <a:cubicBezTo>
                    <a:pt x="0" y="37407"/>
                    <a:pt x="37407" y="0"/>
                    <a:pt x="83552" y="0"/>
                  </a:cubicBezTo>
                  <a:close/>
                </a:path>
              </a:pathLst>
            </a:custGeom>
            <a:solidFill>
              <a:srgbClr val="1A1A1A"/>
            </a:solidFill>
          </p:spPr>
        </p:sp>
        <p:sp>
          <p:nvSpPr>
            <p:cNvPr name="TextBox 14" id="14"/>
            <p:cNvSpPr txBox="true"/>
            <p:nvPr/>
          </p:nvSpPr>
          <p:spPr>
            <a:xfrm>
              <a:off x="0" y="-57150"/>
              <a:ext cx="167104"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03</a:t>
              </a:r>
            </a:p>
          </p:txBody>
        </p:sp>
      </p:grpSp>
      <p:sp>
        <p:nvSpPr>
          <p:cNvPr name="TextBox 15" id="15"/>
          <p:cNvSpPr txBox="true"/>
          <p:nvPr/>
        </p:nvSpPr>
        <p:spPr>
          <a:xfrm rot="0">
            <a:off x="9489466" y="6438684"/>
            <a:ext cx="8539506" cy="1036143"/>
          </a:xfrm>
          <a:prstGeom prst="rect">
            <a:avLst/>
          </a:prstGeom>
        </p:spPr>
        <p:txBody>
          <a:bodyPr anchor="t" rtlCol="false" tIns="0" lIns="0" bIns="0" rIns="0">
            <a:spAutoFit/>
          </a:bodyPr>
          <a:lstStyle/>
          <a:p>
            <a:pPr algn="l">
              <a:lnSpc>
                <a:spcPts val="4161"/>
              </a:lnSpc>
              <a:spcBef>
                <a:spcPct val="0"/>
              </a:spcBef>
            </a:pPr>
            <a:r>
              <a:rPr lang="en-US" sz="3201">
                <a:solidFill>
                  <a:srgbClr val="010101"/>
                </a:solidFill>
                <a:latin typeface="Roca One Light"/>
                <a:ea typeface="Roca One Light"/>
                <a:cs typeface="Roca One Light"/>
                <a:sym typeface="Roca One Light"/>
              </a:rPr>
              <a:t>To e</a:t>
            </a:r>
            <a:r>
              <a:rPr lang="en-US" sz="3201">
                <a:solidFill>
                  <a:srgbClr val="010101"/>
                </a:solidFill>
                <a:latin typeface="Roca One Light"/>
                <a:ea typeface="Roca One Light"/>
                <a:cs typeface="Roca One Light"/>
                <a:sym typeface="Roca One Light"/>
              </a:rPr>
              <a:t>valuate the performance of the Expectiminimax algorithm efficiently.</a:t>
            </a:r>
          </a:p>
        </p:txBody>
      </p:sp>
      <p:grpSp>
        <p:nvGrpSpPr>
          <p:cNvPr name="Group 16" id="16"/>
          <p:cNvGrpSpPr/>
          <p:nvPr/>
        </p:nvGrpSpPr>
        <p:grpSpPr>
          <a:xfrm rot="0">
            <a:off x="8610695" y="8098287"/>
            <a:ext cx="634759" cy="722277"/>
            <a:chOff x="0" y="0"/>
            <a:chExt cx="167104" cy="190143"/>
          </a:xfrm>
        </p:grpSpPr>
        <p:sp>
          <p:nvSpPr>
            <p:cNvPr name="Freeform 17" id="17"/>
            <p:cNvSpPr/>
            <p:nvPr/>
          </p:nvSpPr>
          <p:spPr>
            <a:xfrm flipH="false" flipV="false" rot="0">
              <a:off x="0" y="0"/>
              <a:ext cx="167103" cy="190143"/>
            </a:xfrm>
            <a:custGeom>
              <a:avLst/>
              <a:gdLst/>
              <a:ahLst/>
              <a:cxnLst/>
              <a:rect r="r" b="b" t="t" l="l"/>
              <a:pathLst>
                <a:path h="190143" w="167103">
                  <a:moveTo>
                    <a:pt x="83552" y="0"/>
                  </a:moveTo>
                  <a:lnTo>
                    <a:pt x="83552" y="0"/>
                  </a:lnTo>
                  <a:cubicBezTo>
                    <a:pt x="129696" y="0"/>
                    <a:pt x="167103" y="37407"/>
                    <a:pt x="167103" y="83552"/>
                  </a:cubicBezTo>
                  <a:lnTo>
                    <a:pt x="167103" y="106591"/>
                  </a:lnTo>
                  <a:cubicBezTo>
                    <a:pt x="167103" y="152735"/>
                    <a:pt x="129696" y="190143"/>
                    <a:pt x="83552" y="190143"/>
                  </a:cubicBezTo>
                  <a:lnTo>
                    <a:pt x="83552" y="190143"/>
                  </a:lnTo>
                  <a:cubicBezTo>
                    <a:pt x="37407" y="190143"/>
                    <a:pt x="0" y="152735"/>
                    <a:pt x="0" y="106591"/>
                  </a:cubicBezTo>
                  <a:lnTo>
                    <a:pt x="0" y="83552"/>
                  </a:lnTo>
                  <a:cubicBezTo>
                    <a:pt x="0" y="37407"/>
                    <a:pt x="37407" y="0"/>
                    <a:pt x="83552" y="0"/>
                  </a:cubicBezTo>
                  <a:close/>
                </a:path>
              </a:pathLst>
            </a:custGeom>
            <a:solidFill>
              <a:srgbClr val="1A1A1A"/>
            </a:solidFill>
          </p:spPr>
        </p:sp>
        <p:sp>
          <p:nvSpPr>
            <p:cNvPr name="TextBox 18" id="18"/>
            <p:cNvSpPr txBox="true"/>
            <p:nvPr/>
          </p:nvSpPr>
          <p:spPr>
            <a:xfrm>
              <a:off x="0" y="-57150"/>
              <a:ext cx="167104"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04</a:t>
              </a:r>
            </a:p>
          </p:txBody>
        </p:sp>
      </p:grpSp>
      <p:sp>
        <p:nvSpPr>
          <p:cNvPr name="TextBox 19" id="19"/>
          <p:cNvSpPr txBox="true"/>
          <p:nvPr/>
        </p:nvSpPr>
        <p:spPr>
          <a:xfrm rot="0">
            <a:off x="9489466" y="8189123"/>
            <a:ext cx="6287808" cy="511792"/>
          </a:xfrm>
          <a:prstGeom prst="rect">
            <a:avLst/>
          </a:prstGeom>
        </p:spPr>
        <p:txBody>
          <a:bodyPr anchor="t" rtlCol="false" tIns="0" lIns="0" bIns="0" rIns="0">
            <a:spAutoFit/>
          </a:bodyPr>
          <a:lstStyle/>
          <a:p>
            <a:pPr algn="l">
              <a:lnSpc>
                <a:spcPts val="4161"/>
              </a:lnSpc>
              <a:spcBef>
                <a:spcPct val="0"/>
              </a:spcBef>
            </a:pPr>
            <a:r>
              <a:rPr lang="en-US" sz="3201">
                <a:solidFill>
                  <a:srgbClr val="010101"/>
                </a:solidFill>
                <a:latin typeface="Roca One Light"/>
                <a:ea typeface="Roca One Light"/>
                <a:cs typeface="Roca One Light"/>
                <a:sym typeface="Roca One Light"/>
              </a:rPr>
              <a:t>Simulate the game with a UI.</a:t>
            </a:r>
          </a:p>
        </p:txBody>
      </p:sp>
      <p:sp>
        <p:nvSpPr>
          <p:cNvPr name="TextBox 20" id="20"/>
          <p:cNvSpPr txBox="true"/>
          <p:nvPr/>
        </p:nvSpPr>
        <p:spPr>
          <a:xfrm rot="0">
            <a:off x="9567712" y="3277166"/>
            <a:ext cx="6273019" cy="536708"/>
          </a:xfrm>
          <a:prstGeom prst="rect">
            <a:avLst/>
          </a:prstGeom>
        </p:spPr>
        <p:txBody>
          <a:bodyPr anchor="t" rtlCol="false" tIns="0" lIns="0" bIns="0" rIns="0">
            <a:spAutoFit/>
          </a:bodyPr>
          <a:lstStyle/>
          <a:p>
            <a:pPr algn="l" marL="0" indent="0" lvl="0">
              <a:lnSpc>
                <a:spcPts val="4417"/>
              </a:lnSpc>
              <a:spcBef>
                <a:spcPct val="0"/>
              </a:spcBef>
            </a:pPr>
            <a:r>
              <a:rPr lang="en-US" sz="3201" spc="313">
                <a:solidFill>
                  <a:srgbClr val="010101"/>
                </a:solidFill>
                <a:latin typeface="Roca One Light"/>
                <a:ea typeface="Roca One Light"/>
                <a:cs typeface="Roca One Light"/>
                <a:sym typeface="Roca One Light"/>
              </a:rPr>
              <a:t>To design the environment. </a:t>
            </a:r>
          </a:p>
        </p:txBody>
      </p:sp>
      <p:grpSp>
        <p:nvGrpSpPr>
          <p:cNvPr name="Group 21" id="21"/>
          <p:cNvGrpSpPr/>
          <p:nvPr/>
        </p:nvGrpSpPr>
        <p:grpSpPr>
          <a:xfrm rot="0">
            <a:off x="8628626" y="0"/>
            <a:ext cx="19354610" cy="2195512"/>
            <a:chOff x="0" y="0"/>
            <a:chExt cx="1876002" cy="212806"/>
          </a:xfrm>
        </p:grpSpPr>
        <p:sp>
          <p:nvSpPr>
            <p:cNvPr name="Freeform 22" id="22"/>
            <p:cNvSpPr/>
            <p:nvPr/>
          </p:nvSpPr>
          <p:spPr>
            <a:xfrm flipH="false" flipV="false" rot="0">
              <a:off x="0" y="0"/>
              <a:ext cx="1876002" cy="212806"/>
            </a:xfrm>
            <a:custGeom>
              <a:avLst/>
              <a:gdLst/>
              <a:ahLst/>
              <a:cxnLst/>
              <a:rect r="r" b="b" t="t" l="l"/>
              <a:pathLst>
                <a:path h="212806" w="1876002">
                  <a:moveTo>
                    <a:pt x="1672802" y="0"/>
                  </a:moveTo>
                  <a:lnTo>
                    <a:pt x="0" y="0"/>
                  </a:lnTo>
                  <a:lnTo>
                    <a:pt x="203200" y="212806"/>
                  </a:lnTo>
                  <a:lnTo>
                    <a:pt x="1876002" y="212806"/>
                  </a:lnTo>
                  <a:lnTo>
                    <a:pt x="1672802" y="0"/>
                  </a:lnTo>
                  <a:close/>
                </a:path>
              </a:pathLst>
            </a:custGeom>
            <a:solidFill>
              <a:srgbClr val="010101"/>
            </a:solidFill>
            <a:ln cap="sq">
              <a:noFill/>
              <a:prstDash val="solid"/>
              <a:miter/>
            </a:ln>
          </p:spPr>
        </p:sp>
        <p:sp>
          <p:nvSpPr>
            <p:cNvPr name="TextBox 23" id="23"/>
            <p:cNvSpPr txBox="true"/>
            <p:nvPr/>
          </p:nvSpPr>
          <p:spPr>
            <a:xfrm>
              <a:off x="101600" y="-19050"/>
              <a:ext cx="1672802" cy="231856"/>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4" id="24"/>
          <p:cNvSpPr txBox="true"/>
          <p:nvPr/>
        </p:nvSpPr>
        <p:spPr>
          <a:xfrm rot="0">
            <a:off x="9263385" y="608036"/>
            <a:ext cx="9308329" cy="755603"/>
          </a:xfrm>
          <a:prstGeom prst="rect">
            <a:avLst/>
          </a:prstGeom>
        </p:spPr>
        <p:txBody>
          <a:bodyPr anchor="t" rtlCol="false" tIns="0" lIns="0" bIns="0" rIns="0">
            <a:spAutoFit/>
          </a:bodyPr>
          <a:lstStyle/>
          <a:p>
            <a:pPr algn="ctr" marL="0" indent="0" lvl="0">
              <a:lnSpc>
                <a:spcPts val="6134"/>
              </a:lnSpc>
              <a:spcBef>
                <a:spcPct val="0"/>
              </a:spcBef>
            </a:pPr>
            <a:r>
              <a:rPr lang="en-US" sz="4445" spc="35">
                <a:solidFill>
                  <a:srgbClr val="FFFFFF"/>
                </a:solidFill>
                <a:latin typeface="Archivo Black"/>
                <a:ea typeface="Archivo Black"/>
                <a:cs typeface="Archivo Black"/>
                <a:sym typeface="Archivo Black"/>
              </a:rPr>
              <a:t> </a:t>
            </a:r>
            <a:r>
              <a:rPr lang="en-US" sz="4445" spc="35" strike="noStrike" u="none">
                <a:solidFill>
                  <a:srgbClr val="FFFFFF"/>
                </a:solidFill>
                <a:latin typeface="Archivo Black"/>
                <a:ea typeface="Archivo Black"/>
                <a:cs typeface="Archivo Black"/>
                <a:sym typeface="Archivo Black"/>
              </a:rPr>
              <a:t>GOALS AND OBJECTIVES</a:t>
            </a:r>
          </a:p>
        </p:txBody>
      </p:sp>
      <p:sp>
        <p:nvSpPr>
          <p:cNvPr name="TextBox 25" id="25"/>
          <p:cNvSpPr txBox="true"/>
          <p:nvPr/>
        </p:nvSpPr>
        <p:spPr>
          <a:xfrm rot="0">
            <a:off x="9489466" y="4930944"/>
            <a:ext cx="8765587" cy="512030"/>
          </a:xfrm>
          <a:prstGeom prst="rect">
            <a:avLst/>
          </a:prstGeom>
        </p:spPr>
        <p:txBody>
          <a:bodyPr anchor="t" rtlCol="false" tIns="0" lIns="0" bIns="0" rIns="0">
            <a:spAutoFit/>
          </a:bodyPr>
          <a:lstStyle/>
          <a:p>
            <a:pPr algn="l">
              <a:lnSpc>
                <a:spcPts val="4161"/>
              </a:lnSpc>
              <a:spcBef>
                <a:spcPct val="0"/>
              </a:spcBef>
            </a:pPr>
            <a:r>
              <a:rPr lang="en-US" sz="3201">
                <a:solidFill>
                  <a:srgbClr val="010101"/>
                </a:solidFill>
                <a:latin typeface="Roca One Light"/>
                <a:ea typeface="Roca One Light"/>
                <a:cs typeface="Roca One Light"/>
                <a:sym typeface="Roca One Light"/>
              </a:rPr>
              <a:t>To develop poker game with Expectiminimax.</a:t>
            </a:r>
          </a:p>
        </p:txBody>
      </p:sp>
      <p:sp>
        <p:nvSpPr>
          <p:cNvPr name="TextBox 26" id="26"/>
          <p:cNvSpPr txBox="true"/>
          <p:nvPr/>
        </p:nvSpPr>
        <p:spPr>
          <a:xfrm rot="0">
            <a:off x="0" y="9885165"/>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4"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948290" y="216389"/>
            <a:ext cx="2441370" cy="1624621"/>
          </a:xfrm>
          <a:custGeom>
            <a:avLst/>
            <a:gdLst/>
            <a:ahLst/>
            <a:cxnLst/>
            <a:rect r="r" b="b" t="t" l="l"/>
            <a:pathLst>
              <a:path h="1624621" w="2441370">
                <a:moveTo>
                  <a:pt x="0" y="0"/>
                </a:moveTo>
                <a:lnTo>
                  <a:pt x="2441370" y="0"/>
                </a:lnTo>
                <a:lnTo>
                  <a:pt x="2441370" y="1624622"/>
                </a:lnTo>
                <a:lnTo>
                  <a:pt x="0" y="1624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1729" y="1690418"/>
            <a:ext cx="5679994" cy="1703998"/>
          </a:xfrm>
          <a:custGeom>
            <a:avLst/>
            <a:gdLst/>
            <a:ahLst/>
            <a:cxnLst/>
            <a:rect r="r" b="b" t="t" l="l"/>
            <a:pathLst>
              <a:path h="1703998" w="5679994">
                <a:moveTo>
                  <a:pt x="0" y="0"/>
                </a:moveTo>
                <a:lnTo>
                  <a:pt x="5679994" y="0"/>
                </a:lnTo>
                <a:lnTo>
                  <a:pt x="5679994" y="1703998"/>
                </a:lnTo>
                <a:lnTo>
                  <a:pt x="0" y="1703998"/>
                </a:lnTo>
                <a:lnTo>
                  <a:pt x="0" y="0"/>
                </a:lnTo>
                <a:close/>
              </a:path>
            </a:pathLst>
          </a:custGeom>
          <a:blipFill>
            <a:blip r:embed="rId4"/>
            <a:stretch>
              <a:fillRect l="0" t="0" r="0" b="0"/>
            </a:stretch>
          </a:blipFill>
        </p:spPr>
      </p:sp>
      <p:sp>
        <p:nvSpPr>
          <p:cNvPr name="Freeform 4" id="4"/>
          <p:cNvSpPr/>
          <p:nvPr/>
        </p:nvSpPr>
        <p:spPr>
          <a:xfrm flipH="false" flipV="false" rot="0">
            <a:off x="9994418" y="3460212"/>
            <a:ext cx="7534617" cy="5765222"/>
          </a:xfrm>
          <a:custGeom>
            <a:avLst/>
            <a:gdLst/>
            <a:ahLst/>
            <a:cxnLst/>
            <a:rect r="r" b="b" t="t" l="l"/>
            <a:pathLst>
              <a:path h="5765222" w="7534617">
                <a:moveTo>
                  <a:pt x="0" y="0"/>
                </a:moveTo>
                <a:lnTo>
                  <a:pt x="7534616" y="0"/>
                </a:lnTo>
                <a:lnTo>
                  <a:pt x="7534616" y="5765222"/>
                </a:lnTo>
                <a:lnTo>
                  <a:pt x="0" y="5765222"/>
                </a:lnTo>
                <a:lnTo>
                  <a:pt x="0" y="0"/>
                </a:lnTo>
                <a:close/>
              </a:path>
            </a:pathLst>
          </a:custGeom>
          <a:blipFill>
            <a:blip r:embed="rId5"/>
            <a:stretch>
              <a:fillRect l="-328" t="0" r="-328" b="-4361"/>
            </a:stretch>
          </a:blipFill>
        </p:spPr>
      </p:sp>
      <p:sp>
        <p:nvSpPr>
          <p:cNvPr name="TextBox 5" id="5"/>
          <p:cNvSpPr txBox="true"/>
          <p:nvPr/>
        </p:nvSpPr>
        <p:spPr>
          <a:xfrm rot="0">
            <a:off x="187381" y="667399"/>
            <a:ext cx="9144000" cy="1199169"/>
          </a:xfrm>
          <a:prstGeom prst="rect">
            <a:avLst/>
          </a:prstGeom>
        </p:spPr>
        <p:txBody>
          <a:bodyPr anchor="t" rtlCol="false" tIns="0" lIns="0" bIns="0" rIns="0">
            <a:spAutoFit/>
          </a:bodyPr>
          <a:lstStyle/>
          <a:p>
            <a:pPr algn="ctr">
              <a:lnSpc>
                <a:spcPts val="8969"/>
              </a:lnSpc>
            </a:pPr>
            <a:r>
              <a:rPr lang="en-US" b="true" sz="9342">
                <a:solidFill>
                  <a:srgbClr val="303030"/>
                </a:solidFill>
                <a:latin typeface="Roca One Heavy"/>
                <a:ea typeface="Roca One Heavy"/>
                <a:cs typeface="Roca One Heavy"/>
                <a:sym typeface="Roca One Heavy"/>
              </a:rPr>
              <a:t>POKER GAME </a:t>
            </a:r>
          </a:p>
        </p:txBody>
      </p:sp>
      <p:sp>
        <p:nvSpPr>
          <p:cNvPr name="TextBox 6" id="6"/>
          <p:cNvSpPr txBox="true"/>
          <p:nvPr/>
        </p:nvSpPr>
        <p:spPr>
          <a:xfrm rot="0">
            <a:off x="1378176" y="2238043"/>
            <a:ext cx="6751806" cy="1707588"/>
          </a:xfrm>
          <a:prstGeom prst="rect">
            <a:avLst/>
          </a:prstGeom>
        </p:spPr>
        <p:txBody>
          <a:bodyPr anchor="t" rtlCol="false" tIns="0" lIns="0" bIns="0" rIns="0">
            <a:spAutoFit/>
          </a:bodyPr>
          <a:lstStyle/>
          <a:p>
            <a:pPr algn="ctr">
              <a:lnSpc>
                <a:spcPts val="5295"/>
              </a:lnSpc>
            </a:pPr>
            <a:r>
              <a:rPr lang="en-US" b="true" sz="3530" spc="3">
                <a:solidFill>
                  <a:srgbClr val="1C191A"/>
                </a:solidFill>
                <a:latin typeface="Roca One Bold"/>
                <a:ea typeface="Roca One Bold"/>
                <a:cs typeface="Roca One Bold"/>
                <a:sym typeface="Roca One Bold"/>
              </a:rPr>
              <a:t>What is it?</a:t>
            </a:r>
          </a:p>
          <a:p>
            <a:pPr algn="l">
              <a:lnSpc>
                <a:spcPts val="4245"/>
              </a:lnSpc>
            </a:pPr>
            <a:r>
              <a:rPr lang="en-US" sz="2830" spc="2">
                <a:solidFill>
                  <a:srgbClr val="1C191A"/>
                </a:solidFill>
                <a:latin typeface="Roca One"/>
                <a:ea typeface="Roca One"/>
                <a:cs typeface="Roca One"/>
                <a:sym typeface="Roca One"/>
              </a:rPr>
              <a:t>A card game p</a:t>
            </a:r>
            <a:r>
              <a:rPr lang="en-US" sz="2830" spc="2">
                <a:solidFill>
                  <a:srgbClr val="1C191A"/>
                </a:solidFill>
                <a:latin typeface="Roca One"/>
                <a:ea typeface="Roca One"/>
                <a:cs typeface="Roca One"/>
                <a:sym typeface="Roca One"/>
              </a:rPr>
              <a:t>layed with a standard 52-card deck. </a:t>
            </a:r>
          </a:p>
        </p:txBody>
      </p:sp>
      <p:sp>
        <p:nvSpPr>
          <p:cNvPr name="TextBox 7" id="7"/>
          <p:cNvSpPr txBox="true"/>
          <p:nvPr/>
        </p:nvSpPr>
        <p:spPr>
          <a:xfrm rot="0">
            <a:off x="1028700" y="4436326"/>
            <a:ext cx="7461363" cy="2713343"/>
          </a:xfrm>
          <a:prstGeom prst="rect">
            <a:avLst/>
          </a:prstGeom>
        </p:spPr>
        <p:txBody>
          <a:bodyPr anchor="t" rtlCol="false" tIns="0" lIns="0" bIns="0" rIns="0">
            <a:spAutoFit/>
          </a:bodyPr>
          <a:lstStyle/>
          <a:p>
            <a:pPr algn="ctr">
              <a:lnSpc>
                <a:spcPts val="5110"/>
              </a:lnSpc>
            </a:pPr>
            <a:r>
              <a:rPr lang="en-US" b="true" sz="3407" spc="3">
                <a:solidFill>
                  <a:srgbClr val="1C191A"/>
                </a:solidFill>
                <a:latin typeface="Roca One Bold"/>
                <a:ea typeface="Roca One Bold"/>
                <a:cs typeface="Roca One Bold"/>
                <a:sym typeface="Roca One Bold"/>
              </a:rPr>
              <a:t> How to play?</a:t>
            </a:r>
          </a:p>
          <a:p>
            <a:pPr algn="l">
              <a:lnSpc>
                <a:spcPts val="4132"/>
              </a:lnSpc>
            </a:pPr>
            <a:r>
              <a:rPr lang="en-US" sz="2755" spc="2" b="true">
                <a:solidFill>
                  <a:srgbClr val="1C191A"/>
                </a:solidFill>
                <a:latin typeface="Roca One Bold"/>
                <a:ea typeface="Roca One Bold"/>
                <a:cs typeface="Roca One Bold"/>
                <a:sym typeface="Roca One Bold"/>
              </a:rPr>
              <a:t>   </a:t>
            </a:r>
            <a:r>
              <a:rPr lang="en-US" sz="2755" spc="2">
                <a:solidFill>
                  <a:srgbClr val="1C191A"/>
                </a:solidFill>
                <a:latin typeface="Roca One"/>
                <a:ea typeface="Roca One"/>
                <a:cs typeface="Roca One"/>
                <a:sym typeface="Roca One"/>
              </a:rPr>
              <a:t>Make the best five-card hand using : </a:t>
            </a:r>
          </a:p>
          <a:p>
            <a:pPr algn="l" marL="594856" indent="-297428" lvl="1">
              <a:lnSpc>
                <a:spcPts val="4132"/>
              </a:lnSpc>
              <a:buFont typeface="Arial"/>
              <a:buChar char="•"/>
            </a:pPr>
            <a:r>
              <a:rPr lang="en-US" sz="2755" spc="2">
                <a:solidFill>
                  <a:srgbClr val="1C191A"/>
                </a:solidFill>
                <a:latin typeface="Roca One"/>
                <a:ea typeface="Roca One"/>
                <a:cs typeface="Roca One"/>
                <a:sym typeface="Roca One"/>
              </a:rPr>
              <a:t>2 private cards (dealt to each player) </a:t>
            </a:r>
          </a:p>
          <a:p>
            <a:pPr algn="l" marL="594856" indent="-297428" lvl="1">
              <a:lnSpc>
                <a:spcPts val="4132"/>
              </a:lnSpc>
              <a:buFont typeface="Arial"/>
              <a:buChar char="•"/>
            </a:pPr>
            <a:r>
              <a:rPr lang="en-US" sz="2755" spc="2">
                <a:solidFill>
                  <a:srgbClr val="1C191A"/>
                </a:solidFill>
                <a:latin typeface="Roca One"/>
                <a:ea typeface="Roca One"/>
                <a:cs typeface="Roca One"/>
                <a:sym typeface="Roca One"/>
              </a:rPr>
              <a:t>5 community cards (shared and dealt).</a:t>
            </a:r>
          </a:p>
          <a:p>
            <a:pPr algn="l">
              <a:lnSpc>
                <a:spcPts val="4132"/>
              </a:lnSpc>
            </a:pPr>
          </a:p>
        </p:txBody>
      </p:sp>
      <p:sp>
        <p:nvSpPr>
          <p:cNvPr name="TextBox 8" id="8"/>
          <p:cNvSpPr txBox="true"/>
          <p:nvPr/>
        </p:nvSpPr>
        <p:spPr>
          <a:xfrm rot="0">
            <a:off x="1200174" y="7517269"/>
            <a:ext cx="7107810" cy="1708165"/>
          </a:xfrm>
          <a:prstGeom prst="rect">
            <a:avLst/>
          </a:prstGeom>
        </p:spPr>
        <p:txBody>
          <a:bodyPr anchor="t" rtlCol="false" tIns="0" lIns="0" bIns="0" rIns="0">
            <a:spAutoFit/>
          </a:bodyPr>
          <a:lstStyle/>
          <a:p>
            <a:pPr algn="ctr">
              <a:lnSpc>
                <a:spcPts val="5250"/>
              </a:lnSpc>
            </a:pPr>
            <a:r>
              <a:rPr lang="en-US" b="true" sz="3500" spc="3">
                <a:solidFill>
                  <a:srgbClr val="1C191A"/>
                </a:solidFill>
                <a:latin typeface="Roca One Bold"/>
                <a:ea typeface="Roca One Bold"/>
                <a:cs typeface="Roca One Bold"/>
                <a:sym typeface="Roca One Bold"/>
              </a:rPr>
              <a:t> Why Texas Hold’em?</a:t>
            </a:r>
          </a:p>
          <a:p>
            <a:pPr algn="l">
              <a:lnSpc>
                <a:spcPts val="4245"/>
              </a:lnSpc>
            </a:pPr>
            <a:r>
              <a:rPr lang="en-US" sz="2830" spc="2">
                <a:solidFill>
                  <a:srgbClr val="1C191A"/>
                </a:solidFill>
                <a:latin typeface="Roca One"/>
                <a:ea typeface="Roca One"/>
                <a:cs typeface="Roca One"/>
                <a:sym typeface="Roca One"/>
              </a:rPr>
              <a:t>Hold’em has evolved as the most popular poker game worldwide. </a:t>
            </a:r>
          </a:p>
        </p:txBody>
      </p:sp>
      <p:sp>
        <p:nvSpPr>
          <p:cNvPr name="TextBox 9" id="9"/>
          <p:cNvSpPr txBox="true"/>
          <p:nvPr/>
        </p:nvSpPr>
        <p:spPr>
          <a:xfrm rot="0">
            <a:off x="0" y="9885165"/>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6"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708676" y="5966557"/>
            <a:ext cx="1384560" cy="138456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782706" y="6229435"/>
            <a:ext cx="1236499" cy="858804"/>
          </a:xfrm>
          <a:custGeom>
            <a:avLst/>
            <a:gdLst/>
            <a:ahLst/>
            <a:cxnLst/>
            <a:rect r="r" b="b" t="t" l="l"/>
            <a:pathLst>
              <a:path h="858804" w="1236499">
                <a:moveTo>
                  <a:pt x="0" y="0"/>
                </a:moveTo>
                <a:lnTo>
                  <a:pt x="1236499" y="0"/>
                </a:lnTo>
                <a:lnTo>
                  <a:pt x="1236499" y="858804"/>
                </a:lnTo>
                <a:lnTo>
                  <a:pt x="0" y="858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08676" y="7484467"/>
            <a:ext cx="1458591" cy="14585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975997" y="7698797"/>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0" y="310526"/>
            <a:ext cx="11951365" cy="1746922"/>
            <a:chOff x="0" y="0"/>
            <a:chExt cx="1158421" cy="169325"/>
          </a:xfrm>
        </p:grpSpPr>
        <p:sp>
          <p:nvSpPr>
            <p:cNvPr name="Freeform 12" id="12"/>
            <p:cNvSpPr/>
            <p:nvPr/>
          </p:nvSpPr>
          <p:spPr>
            <a:xfrm flipH="false" flipV="false" rot="0">
              <a:off x="0" y="0"/>
              <a:ext cx="1158421" cy="169325"/>
            </a:xfrm>
            <a:custGeom>
              <a:avLst/>
              <a:gdLst/>
              <a:ahLst/>
              <a:cxnLst/>
              <a:rect r="r" b="b" t="t" l="l"/>
              <a:pathLst>
                <a:path h="169325" w="1158421">
                  <a:moveTo>
                    <a:pt x="955221" y="0"/>
                  </a:moveTo>
                  <a:lnTo>
                    <a:pt x="0" y="0"/>
                  </a:lnTo>
                  <a:lnTo>
                    <a:pt x="203200" y="169325"/>
                  </a:lnTo>
                  <a:lnTo>
                    <a:pt x="1158421" y="169325"/>
                  </a:lnTo>
                  <a:lnTo>
                    <a:pt x="955221" y="0"/>
                  </a:lnTo>
                  <a:close/>
                </a:path>
              </a:pathLst>
            </a:custGeom>
            <a:solidFill>
              <a:srgbClr val="010101"/>
            </a:solidFill>
            <a:ln cap="sq">
              <a:noFill/>
              <a:prstDash val="solid"/>
              <a:miter/>
            </a:ln>
          </p:spPr>
        </p:sp>
        <p:sp>
          <p:nvSpPr>
            <p:cNvPr name="TextBox 13" id="13"/>
            <p:cNvSpPr txBox="true"/>
            <p:nvPr/>
          </p:nvSpPr>
          <p:spPr>
            <a:xfrm>
              <a:off x="101600" y="-19050"/>
              <a:ext cx="955221" cy="18837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4" id="14"/>
          <p:cNvSpPr/>
          <p:nvPr/>
        </p:nvSpPr>
        <p:spPr>
          <a:xfrm flipH="false" flipV="false" rot="0">
            <a:off x="11111677" y="754260"/>
            <a:ext cx="7176323" cy="8778481"/>
          </a:xfrm>
          <a:custGeom>
            <a:avLst/>
            <a:gdLst/>
            <a:ahLst/>
            <a:cxnLst/>
            <a:rect r="r" b="b" t="t" l="l"/>
            <a:pathLst>
              <a:path h="8778481" w="7176323">
                <a:moveTo>
                  <a:pt x="0" y="0"/>
                </a:moveTo>
                <a:lnTo>
                  <a:pt x="7176323" y="0"/>
                </a:lnTo>
                <a:lnTo>
                  <a:pt x="7176323" y="8778480"/>
                </a:lnTo>
                <a:lnTo>
                  <a:pt x="0" y="8778480"/>
                </a:lnTo>
                <a:lnTo>
                  <a:pt x="0" y="0"/>
                </a:lnTo>
                <a:close/>
              </a:path>
            </a:pathLst>
          </a:custGeom>
          <a:blipFill>
            <a:blip r:embed="rId7"/>
            <a:stretch>
              <a:fillRect l="-102" t="0" r="-102" b="0"/>
            </a:stretch>
          </a:blipFill>
        </p:spPr>
      </p:sp>
      <p:sp>
        <p:nvSpPr>
          <p:cNvPr name="TextBox 15" id="15"/>
          <p:cNvSpPr txBox="true"/>
          <p:nvPr/>
        </p:nvSpPr>
        <p:spPr>
          <a:xfrm rot="0">
            <a:off x="3074620" y="3259284"/>
            <a:ext cx="7132181" cy="680127"/>
          </a:xfrm>
          <a:prstGeom prst="rect">
            <a:avLst/>
          </a:prstGeom>
        </p:spPr>
        <p:txBody>
          <a:bodyPr anchor="t" rtlCol="false" tIns="0" lIns="0" bIns="0" rIns="0">
            <a:spAutoFit/>
          </a:bodyPr>
          <a:lstStyle/>
          <a:p>
            <a:pPr algn="l" marL="0" indent="0" lvl="0">
              <a:lnSpc>
                <a:spcPts val="5519"/>
              </a:lnSpc>
              <a:spcBef>
                <a:spcPct val="0"/>
              </a:spcBef>
            </a:pPr>
            <a:r>
              <a:rPr lang="en-US" sz="3999" spc="391">
                <a:solidFill>
                  <a:srgbClr val="010101"/>
                </a:solidFill>
                <a:latin typeface="Roca One"/>
                <a:ea typeface="Roca One"/>
                <a:cs typeface="Roca One"/>
                <a:sym typeface="Roca One"/>
              </a:rPr>
              <a:t>Raise</a:t>
            </a:r>
          </a:p>
        </p:txBody>
      </p:sp>
      <p:sp>
        <p:nvSpPr>
          <p:cNvPr name="TextBox 16" id="16"/>
          <p:cNvSpPr txBox="true"/>
          <p:nvPr/>
        </p:nvSpPr>
        <p:spPr>
          <a:xfrm rot="0">
            <a:off x="3074620" y="4765455"/>
            <a:ext cx="7132181" cy="679890"/>
          </a:xfrm>
          <a:prstGeom prst="rect">
            <a:avLst/>
          </a:prstGeom>
        </p:spPr>
        <p:txBody>
          <a:bodyPr anchor="t" rtlCol="false" tIns="0" lIns="0" bIns="0" rIns="0">
            <a:spAutoFit/>
          </a:bodyPr>
          <a:lstStyle/>
          <a:p>
            <a:pPr algn="l" marL="0" indent="0" lvl="0">
              <a:lnSpc>
                <a:spcPts val="5534"/>
              </a:lnSpc>
              <a:spcBef>
                <a:spcPct val="0"/>
              </a:spcBef>
            </a:pPr>
            <a:r>
              <a:rPr lang="en-US" sz="4010" spc="393">
                <a:solidFill>
                  <a:srgbClr val="010101"/>
                </a:solidFill>
                <a:latin typeface="Roca One"/>
                <a:ea typeface="Roca One"/>
                <a:cs typeface="Roca One"/>
                <a:sym typeface="Roca One"/>
              </a:rPr>
              <a:t>Call</a:t>
            </a:r>
          </a:p>
        </p:txBody>
      </p:sp>
      <p:sp>
        <p:nvSpPr>
          <p:cNvPr name="TextBox 17" id="17"/>
          <p:cNvSpPr txBox="true"/>
          <p:nvPr/>
        </p:nvSpPr>
        <p:spPr>
          <a:xfrm rot="0">
            <a:off x="1718179" y="458128"/>
            <a:ext cx="8515006" cy="1375517"/>
          </a:xfrm>
          <a:prstGeom prst="rect">
            <a:avLst/>
          </a:prstGeom>
        </p:spPr>
        <p:txBody>
          <a:bodyPr anchor="t" rtlCol="false" tIns="0" lIns="0" bIns="0" rIns="0">
            <a:spAutoFit/>
          </a:bodyPr>
          <a:lstStyle/>
          <a:p>
            <a:pPr algn="ctr">
              <a:lnSpc>
                <a:spcPts val="5513"/>
              </a:lnSpc>
            </a:pPr>
            <a:r>
              <a:rPr lang="en-US" sz="3995" spc="31">
                <a:solidFill>
                  <a:srgbClr val="FFFFFF"/>
                </a:solidFill>
                <a:latin typeface="Roca One"/>
                <a:ea typeface="Roca One"/>
                <a:cs typeface="Roca One"/>
                <a:sym typeface="Roca One"/>
              </a:rPr>
              <a:t>GAME ENVIRONMENT </a:t>
            </a:r>
          </a:p>
          <a:p>
            <a:pPr algn="ctr" marL="0" indent="0" lvl="0">
              <a:lnSpc>
                <a:spcPts val="5513"/>
              </a:lnSpc>
              <a:spcBef>
                <a:spcPct val="0"/>
              </a:spcBef>
            </a:pPr>
            <a:r>
              <a:rPr lang="en-US" sz="3995" spc="31">
                <a:solidFill>
                  <a:srgbClr val="FFFFFF"/>
                </a:solidFill>
                <a:latin typeface="Roca One"/>
                <a:ea typeface="Roca One"/>
                <a:cs typeface="Roca One"/>
                <a:sym typeface="Roca One"/>
              </a:rPr>
              <a:t>(BASIC MOVES 一 ACTIONS)</a:t>
            </a:r>
          </a:p>
        </p:txBody>
      </p:sp>
      <p:grpSp>
        <p:nvGrpSpPr>
          <p:cNvPr name="Group 18" id="18"/>
          <p:cNvGrpSpPr/>
          <p:nvPr/>
        </p:nvGrpSpPr>
        <p:grpSpPr>
          <a:xfrm rot="0">
            <a:off x="782706" y="2944723"/>
            <a:ext cx="1384560" cy="1385448"/>
            <a:chOff x="0" y="0"/>
            <a:chExt cx="3367440" cy="3369600"/>
          </a:xfrm>
        </p:grpSpPr>
        <p:sp>
          <p:nvSpPr>
            <p:cNvPr name="Freeform 19" id="19"/>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20" id="20"/>
          <p:cNvSpPr/>
          <p:nvPr/>
        </p:nvSpPr>
        <p:spPr>
          <a:xfrm flipH="false" flipV="false" rot="0">
            <a:off x="1059216" y="3161044"/>
            <a:ext cx="831541" cy="952807"/>
          </a:xfrm>
          <a:custGeom>
            <a:avLst/>
            <a:gdLst/>
            <a:ahLst/>
            <a:cxnLst/>
            <a:rect r="r" b="b" t="t" l="l"/>
            <a:pathLst>
              <a:path h="952807" w="831541">
                <a:moveTo>
                  <a:pt x="0" y="0"/>
                </a:moveTo>
                <a:lnTo>
                  <a:pt x="831541" y="0"/>
                </a:lnTo>
                <a:lnTo>
                  <a:pt x="831541" y="952807"/>
                </a:lnTo>
                <a:lnTo>
                  <a:pt x="0" y="9528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3074620" y="6280792"/>
            <a:ext cx="7132181" cy="679890"/>
          </a:xfrm>
          <a:prstGeom prst="rect">
            <a:avLst/>
          </a:prstGeom>
        </p:spPr>
        <p:txBody>
          <a:bodyPr anchor="t" rtlCol="false" tIns="0" lIns="0" bIns="0" rIns="0">
            <a:spAutoFit/>
          </a:bodyPr>
          <a:lstStyle/>
          <a:p>
            <a:pPr algn="l" marL="0" indent="0" lvl="0">
              <a:lnSpc>
                <a:spcPts val="5534"/>
              </a:lnSpc>
              <a:spcBef>
                <a:spcPct val="0"/>
              </a:spcBef>
            </a:pPr>
            <a:r>
              <a:rPr lang="en-US" sz="4010" spc="393">
                <a:solidFill>
                  <a:srgbClr val="010101"/>
                </a:solidFill>
                <a:latin typeface="Roca One"/>
                <a:ea typeface="Roca One"/>
                <a:cs typeface="Roca One"/>
                <a:sym typeface="Roca One"/>
              </a:rPr>
              <a:t>Fold</a:t>
            </a:r>
          </a:p>
        </p:txBody>
      </p:sp>
      <p:grpSp>
        <p:nvGrpSpPr>
          <p:cNvPr name="Group 22" id="22"/>
          <p:cNvGrpSpPr/>
          <p:nvPr/>
        </p:nvGrpSpPr>
        <p:grpSpPr>
          <a:xfrm rot="0">
            <a:off x="782706" y="4463367"/>
            <a:ext cx="1368962" cy="1369840"/>
            <a:chOff x="0" y="0"/>
            <a:chExt cx="3367440" cy="3369600"/>
          </a:xfrm>
        </p:grpSpPr>
        <p:sp>
          <p:nvSpPr>
            <p:cNvPr name="Freeform 23" id="23"/>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24" id="24"/>
          <p:cNvSpPr/>
          <p:nvPr/>
        </p:nvSpPr>
        <p:spPr>
          <a:xfrm flipH="false" flipV="false" rot="0">
            <a:off x="986458" y="4587346"/>
            <a:ext cx="977057" cy="1121882"/>
          </a:xfrm>
          <a:custGeom>
            <a:avLst/>
            <a:gdLst/>
            <a:ahLst/>
            <a:cxnLst/>
            <a:rect r="r" b="b" t="t" l="l"/>
            <a:pathLst>
              <a:path h="1121882" w="977057">
                <a:moveTo>
                  <a:pt x="0" y="0"/>
                </a:moveTo>
                <a:lnTo>
                  <a:pt x="977057" y="0"/>
                </a:lnTo>
                <a:lnTo>
                  <a:pt x="977057" y="1121882"/>
                </a:lnTo>
                <a:lnTo>
                  <a:pt x="0" y="11218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3074620" y="7835718"/>
            <a:ext cx="7132181" cy="679890"/>
          </a:xfrm>
          <a:prstGeom prst="rect">
            <a:avLst/>
          </a:prstGeom>
        </p:spPr>
        <p:txBody>
          <a:bodyPr anchor="t" rtlCol="false" tIns="0" lIns="0" bIns="0" rIns="0">
            <a:spAutoFit/>
          </a:bodyPr>
          <a:lstStyle/>
          <a:p>
            <a:pPr algn="l" marL="0" indent="0" lvl="0">
              <a:lnSpc>
                <a:spcPts val="5534"/>
              </a:lnSpc>
              <a:spcBef>
                <a:spcPct val="0"/>
              </a:spcBef>
            </a:pPr>
            <a:r>
              <a:rPr lang="en-US" sz="4010" spc="393">
                <a:solidFill>
                  <a:srgbClr val="010101"/>
                </a:solidFill>
                <a:latin typeface="Roca One"/>
                <a:ea typeface="Roca One"/>
                <a:cs typeface="Roca One"/>
                <a:sym typeface="Roca One"/>
              </a:rPr>
              <a:t>Check</a:t>
            </a:r>
          </a:p>
        </p:txBody>
      </p:sp>
      <p:sp>
        <p:nvSpPr>
          <p:cNvPr name="TextBox 26" id="26"/>
          <p:cNvSpPr txBox="true"/>
          <p:nvPr/>
        </p:nvSpPr>
        <p:spPr>
          <a:xfrm rot="0">
            <a:off x="0" y="9885165"/>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12"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271901"/>
            <a:ext cx="18288000" cy="1746922"/>
            <a:chOff x="0" y="0"/>
            <a:chExt cx="1772618" cy="169325"/>
          </a:xfrm>
        </p:grpSpPr>
        <p:sp>
          <p:nvSpPr>
            <p:cNvPr name="Freeform 3" id="3"/>
            <p:cNvSpPr/>
            <p:nvPr/>
          </p:nvSpPr>
          <p:spPr>
            <a:xfrm flipH="false" flipV="false" rot="0">
              <a:off x="0" y="0"/>
              <a:ext cx="1772618" cy="169325"/>
            </a:xfrm>
            <a:custGeom>
              <a:avLst/>
              <a:gdLst/>
              <a:ahLst/>
              <a:cxnLst/>
              <a:rect r="r" b="b" t="t" l="l"/>
              <a:pathLst>
                <a:path h="169325" w="1772618">
                  <a:moveTo>
                    <a:pt x="1569418" y="0"/>
                  </a:moveTo>
                  <a:lnTo>
                    <a:pt x="0" y="0"/>
                  </a:lnTo>
                  <a:lnTo>
                    <a:pt x="203200" y="169325"/>
                  </a:lnTo>
                  <a:lnTo>
                    <a:pt x="1772618" y="169325"/>
                  </a:lnTo>
                  <a:lnTo>
                    <a:pt x="1569418" y="0"/>
                  </a:lnTo>
                  <a:close/>
                </a:path>
              </a:pathLst>
            </a:custGeom>
            <a:solidFill>
              <a:srgbClr val="010101"/>
            </a:solidFill>
            <a:ln cap="sq">
              <a:noFill/>
              <a:prstDash val="solid"/>
              <a:miter/>
            </a:ln>
          </p:spPr>
        </p:sp>
        <p:sp>
          <p:nvSpPr>
            <p:cNvPr name="TextBox 4" id="4"/>
            <p:cNvSpPr txBox="true"/>
            <p:nvPr/>
          </p:nvSpPr>
          <p:spPr>
            <a:xfrm>
              <a:off x="101600" y="-19050"/>
              <a:ext cx="1569418" cy="18837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5" id="5"/>
          <p:cNvSpPr txBox="true"/>
          <p:nvPr/>
        </p:nvSpPr>
        <p:spPr>
          <a:xfrm rot="0">
            <a:off x="1431086" y="419503"/>
            <a:ext cx="15425829" cy="1375601"/>
          </a:xfrm>
          <a:prstGeom prst="rect">
            <a:avLst/>
          </a:prstGeom>
        </p:spPr>
        <p:txBody>
          <a:bodyPr anchor="t" rtlCol="false" tIns="0" lIns="0" bIns="0" rIns="0">
            <a:spAutoFit/>
          </a:bodyPr>
          <a:lstStyle/>
          <a:p>
            <a:pPr algn="ctr">
              <a:lnSpc>
                <a:spcPts val="5513"/>
              </a:lnSpc>
            </a:pPr>
            <a:r>
              <a:rPr lang="en-US" sz="3995" spc="31">
                <a:solidFill>
                  <a:srgbClr val="FFFFFF"/>
                </a:solidFill>
                <a:latin typeface="Roca One"/>
                <a:ea typeface="Roca One"/>
                <a:cs typeface="Roca One"/>
                <a:sym typeface="Roca One"/>
              </a:rPr>
              <a:t>GAME ENVIRONMENT </a:t>
            </a:r>
          </a:p>
          <a:p>
            <a:pPr algn="ctr" marL="0" indent="0" lvl="0">
              <a:lnSpc>
                <a:spcPts val="5513"/>
              </a:lnSpc>
              <a:spcBef>
                <a:spcPct val="0"/>
              </a:spcBef>
            </a:pPr>
            <a:r>
              <a:rPr lang="en-US" sz="3995" spc="31">
                <a:solidFill>
                  <a:srgbClr val="FFFFFF"/>
                </a:solidFill>
                <a:latin typeface="Roca One"/>
                <a:ea typeface="Roca One"/>
                <a:cs typeface="Roca One"/>
                <a:sym typeface="Roca One"/>
              </a:rPr>
              <a:t>(BASIC MOVES 一 GAME PHASES AND COMPONENTS)</a:t>
            </a:r>
          </a:p>
        </p:txBody>
      </p:sp>
      <p:sp>
        <p:nvSpPr>
          <p:cNvPr name="Freeform 6" id="6"/>
          <p:cNvSpPr/>
          <p:nvPr/>
        </p:nvSpPr>
        <p:spPr>
          <a:xfrm flipH="false" flipV="false" rot="0">
            <a:off x="1960358" y="6632297"/>
            <a:ext cx="816957" cy="1009723"/>
          </a:xfrm>
          <a:custGeom>
            <a:avLst/>
            <a:gdLst/>
            <a:ahLst/>
            <a:cxnLst/>
            <a:rect r="r" b="b" t="t" l="l"/>
            <a:pathLst>
              <a:path h="1009723" w="816957">
                <a:moveTo>
                  <a:pt x="0" y="0"/>
                </a:moveTo>
                <a:lnTo>
                  <a:pt x="816957" y="0"/>
                </a:lnTo>
                <a:lnTo>
                  <a:pt x="816957" y="1009723"/>
                </a:lnTo>
                <a:lnTo>
                  <a:pt x="0" y="1009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85223" y="8238311"/>
            <a:ext cx="1179022" cy="885338"/>
          </a:xfrm>
          <a:custGeom>
            <a:avLst/>
            <a:gdLst/>
            <a:ahLst/>
            <a:cxnLst/>
            <a:rect r="r" b="b" t="t" l="l"/>
            <a:pathLst>
              <a:path h="885338" w="1179022">
                <a:moveTo>
                  <a:pt x="0" y="0"/>
                </a:moveTo>
                <a:lnTo>
                  <a:pt x="1179022" y="0"/>
                </a:lnTo>
                <a:lnTo>
                  <a:pt x="1179022" y="885338"/>
                </a:lnTo>
                <a:lnTo>
                  <a:pt x="0" y="8853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821867" y="4984359"/>
            <a:ext cx="1093939" cy="1110086"/>
          </a:xfrm>
          <a:custGeom>
            <a:avLst/>
            <a:gdLst/>
            <a:ahLst/>
            <a:cxnLst/>
            <a:rect r="r" b="b" t="t" l="l"/>
            <a:pathLst>
              <a:path h="1110086" w="1093939">
                <a:moveTo>
                  <a:pt x="0" y="0"/>
                </a:moveTo>
                <a:lnTo>
                  <a:pt x="1093939" y="0"/>
                </a:lnTo>
                <a:lnTo>
                  <a:pt x="1093939" y="1110086"/>
                </a:lnTo>
                <a:lnTo>
                  <a:pt x="0" y="1110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889992" y="3521785"/>
            <a:ext cx="1025814" cy="1009027"/>
          </a:xfrm>
          <a:custGeom>
            <a:avLst/>
            <a:gdLst/>
            <a:ahLst/>
            <a:cxnLst/>
            <a:rect r="r" b="b" t="t" l="l"/>
            <a:pathLst>
              <a:path h="1009027" w="1025814">
                <a:moveTo>
                  <a:pt x="0" y="0"/>
                </a:moveTo>
                <a:lnTo>
                  <a:pt x="1025814" y="0"/>
                </a:lnTo>
                <a:lnTo>
                  <a:pt x="1025814" y="1009027"/>
                </a:lnTo>
                <a:lnTo>
                  <a:pt x="0" y="10090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488120" y="3753215"/>
            <a:ext cx="5550166" cy="509868"/>
          </a:xfrm>
          <a:prstGeom prst="rect">
            <a:avLst/>
          </a:prstGeom>
        </p:spPr>
        <p:txBody>
          <a:bodyPr anchor="t" rtlCol="false" tIns="0" lIns="0" bIns="0" rIns="0">
            <a:spAutoFit/>
          </a:bodyPr>
          <a:lstStyle/>
          <a:p>
            <a:pPr algn="l" marL="0" indent="0" lvl="0">
              <a:lnSpc>
                <a:spcPts val="4295"/>
              </a:lnSpc>
              <a:spcBef>
                <a:spcPct val="0"/>
              </a:spcBef>
            </a:pPr>
            <a:r>
              <a:rPr lang="en-US" sz="3112" spc="305">
                <a:solidFill>
                  <a:srgbClr val="010101"/>
                </a:solidFill>
                <a:latin typeface="Roca One"/>
                <a:ea typeface="Roca One"/>
                <a:cs typeface="Roca One"/>
                <a:sym typeface="Roca One"/>
              </a:rPr>
              <a:t>Preflop</a:t>
            </a:r>
          </a:p>
        </p:txBody>
      </p:sp>
      <p:sp>
        <p:nvSpPr>
          <p:cNvPr name="TextBox 11" id="11"/>
          <p:cNvSpPr txBox="true"/>
          <p:nvPr/>
        </p:nvSpPr>
        <p:spPr>
          <a:xfrm rot="0">
            <a:off x="3488120" y="5404235"/>
            <a:ext cx="5550166" cy="519208"/>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Flop</a:t>
            </a:r>
          </a:p>
        </p:txBody>
      </p:sp>
      <p:sp>
        <p:nvSpPr>
          <p:cNvPr name="TextBox 12" id="12"/>
          <p:cNvSpPr txBox="true"/>
          <p:nvPr/>
        </p:nvSpPr>
        <p:spPr>
          <a:xfrm rot="0">
            <a:off x="3488120" y="6902718"/>
            <a:ext cx="5550166" cy="519208"/>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Turn</a:t>
            </a:r>
          </a:p>
        </p:txBody>
      </p:sp>
      <p:sp>
        <p:nvSpPr>
          <p:cNvPr name="TextBox 13" id="13"/>
          <p:cNvSpPr txBox="true"/>
          <p:nvPr/>
        </p:nvSpPr>
        <p:spPr>
          <a:xfrm rot="0">
            <a:off x="3488120" y="8422034"/>
            <a:ext cx="5550166" cy="519208"/>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River</a:t>
            </a:r>
          </a:p>
        </p:txBody>
      </p:sp>
      <p:grpSp>
        <p:nvGrpSpPr>
          <p:cNvPr name="Group 14" id="14"/>
          <p:cNvGrpSpPr/>
          <p:nvPr/>
        </p:nvGrpSpPr>
        <p:grpSpPr>
          <a:xfrm rot="0">
            <a:off x="10442562" y="4851012"/>
            <a:ext cx="1111503" cy="1111503"/>
            <a:chOff x="0" y="0"/>
            <a:chExt cx="1936800" cy="1936800"/>
          </a:xfrm>
        </p:grpSpPr>
        <p:sp>
          <p:nvSpPr>
            <p:cNvPr name="Freeform 15" id="15"/>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6" id="16"/>
          <p:cNvGrpSpPr/>
          <p:nvPr/>
        </p:nvGrpSpPr>
        <p:grpSpPr>
          <a:xfrm rot="0">
            <a:off x="10370117" y="6334502"/>
            <a:ext cx="1183948" cy="1184538"/>
            <a:chOff x="0" y="0"/>
            <a:chExt cx="1444320" cy="1445040"/>
          </a:xfrm>
        </p:grpSpPr>
        <p:sp>
          <p:nvSpPr>
            <p:cNvPr name="Freeform 17" id="17"/>
            <p:cNvSpPr/>
            <p:nvPr/>
          </p:nvSpPr>
          <p:spPr>
            <a:xfrm flipH="false" flipV="false" rot="0">
              <a:off x="0" y="0"/>
              <a:ext cx="1444244" cy="1445006"/>
            </a:xfrm>
            <a:custGeom>
              <a:avLst/>
              <a:gdLst/>
              <a:ahLst/>
              <a:cxnLst/>
              <a:rect r="r" b="b" t="t" l="l"/>
              <a:pathLst>
                <a:path h="1445006" w="1444244">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8" id="18"/>
          <p:cNvGrpSpPr/>
          <p:nvPr/>
        </p:nvGrpSpPr>
        <p:grpSpPr>
          <a:xfrm rot="0">
            <a:off x="10442562" y="8103659"/>
            <a:ext cx="1154641" cy="1154641"/>
            <a:chOff x="0" y="0"/>
            <a:chExt cx="1444320" cy="1444320"/>
          </a:xfrm>
        </p:grpSpPr>
        <p:sp>
          <p:nvSpPr>
            <p:cNvPr name="Freeform 19" id="19"/>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0" id="20"/>
          <p:cNvGrpSpPr/>
          <p:nvPr/>
        </p:nvGrpSpPr>
        <p:grpSpPr>
          <a:xfrm rot="0">
            <a:off x="10442562" y="3468243"/>
            <a:ext cx="1097142" cy="1097142"/>
            <a:chOff x="0" y="0"/>
            <a:chExt cx="1445040" cy="1445040"/>
          </a:xfrm>
        </p:grpSpPr>
        <p:sp>
          <p:nvSpPr>
            <p:cNvPr name="Freeform 21" id="21"/>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Freeform 22" id="22"/>
          <p:cNvSpPr/>
          <p:nvPr/>
        </p:nvSpPr>
        <p:spPr>
          <a:xfrm flipH="false" flipV="false" rot="0">
            <a:off x="10600669" y="5092204"/>
            <a:ext cx="795288" cy="629119"/>
          </a:xfrm>
          <a:custGeom>
            <a:avLst/>
            <a:gdLst/>
            <a:ahLst/>
            <a:cxnLst/>
            <a:rect r="r" b="b" t="t" l="l"/>
            <a:pathLst>
              <a:path h="629119" w="795288">
                <a:moveTo>
                  <a:pt x="0" y="0"/>
                </a:moveTo>
                <a:lnTo>
                  <a:pt x="795288" y="0"/>
                </a:lnTo>
                <a:lnTo>
                  <a:pt x="795288" y="629119"/>
                </a:lnTo>
                <a:lnTo>
                  <a:pt x="0" y="6291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10693718" y="8357715"/>
            <a:ext cx="697997" cy="680230"/>
          </a:xfrm>
          <a:custGeom>
            <a:avLst/>
            <a:gdLst/>
            <a:ahLst/>
            <a:cxnLst/>
            <a:rect r="r" b="b" t="t" l="l"/>
            <a:pathLst>
              <a:path h="680230" w="697997">
                <a:moveTo>
                  <a:pt x="0" y="0"/>
                </a:moveTo>
                <a:lnTo>
                  <a:pt x="697998" y="0"/>
                </a:lnTo>
                <a:lnTo>
                  <a:pt x="697998" y="680230"/>
                </a:lnTo>
                <a:lnTo>
                  <a:pt x="0" y="680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10620704" y="6544002"/>
            <a:ext cx="682775" cy="656705"/>
          </a:xfrm>
          <a:custGeom>
            <a:avLst/>
            <a:gdLst/>
            <a:ahLst/>
            <a:cxnLst/>
            <a:rect r="r" b="b" t="t" l="l"/>
            <a:pathLst>
              <a:path h="656705" w="682775">
                <a:moveTo>
                  <a:pt x="0" y="0"/>
                </a:moveTo>
                <a:lnTo>
                  <a:pt x="682775" y="0"/>
                </a:lnTo>
                <a:lnTo>
                  <a:pt x="682775" y="656705"/>
                </a:lnTo>
                <a:lnTo>
                  <a:pt x="0" y="6567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5" id="25"/>
          <p:cNvSpPr/>
          <p:nvPr/>
        </p:nvSpPr>
        <p:spPr>
          <a:xfrm flipH="false" flipV="false" rot="0">
            <a:off x="10609121" y="3629877"/>
            <a:ext cx="764024" cy="773873"/>
          </a:xfrm>
          <a:custGeom>
            <a:avLst/>
            <a:gdLst/>
            <a:ahLst/>
            <a:cxnLst/>
            <a:rect r="r" b="b" t="t" l="l"/>
            <a:pathLst>
              <a:path h="773873" w="764024">
                <a:moveTo>
                  <a:pt x="0" y="0"/>
                </a:moveTo>
                <a:lnTo>
                  <a:pt x="764024" y="0"/>
                </a:lnTo>
                <a:lnTo>
                  <a:pt x="764024" y="773873"/>
                </a:lnTo>
                <a:lnTo>
                  <a:pt x="0" y="7738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6" id="26"/>
          <p:cNvSpPr txBox="true"/>
          <p:nvPr/>
        </p:nvSpPr>
        <p:spPr>
          <a:xfrm rot="0">
            <a:off x="11917699" y="3591777"/>
            <a:ext cx="5550166" cy="509868"/>
          </a:xfrm>
          <a:prstGeom prst="rect">
            <a:avLst/>
          </a:prstGeom>
        </p:spPr>
        <p:txBody>
          <a:bodyPr anchor="t" rtlCol="false" tIns="0" lIns="0" bIns="0" rIns="0">
            <a:spAutoFit/>
          </a:bodyPr>
          <a:lstStyle/>
          <a:p>
            <a:pPr algn="l" marL="0" indent="0" lvl="0">
              <a:lnSpc>
                <a:spcPts val="4295"/>
              </a:lnSpc>
              <a:spcBef>
                <a:spcPct val="0"/>
              </a:spcBef>
            </a:pPr>
            <a:r>
              <a:rPr lang="en-US" sz="3112" spc="305">
                <a:solidFill>
                  <a:srgbClr val="010101"/>
                </a:solidFill>
                <a:latin typeface="Roca One"/>
                <a:ea typeface="Roca One"/>
                <a:cs typeface="Roca One"/>
                <a:sym typeface="Roca One"/>
              </a:rPr>
              <a:t>Cards</a:t>
            </a:r>
          </a:p>
        </p:txBody>
      </p:sp>
      <p:sp>
        <p:nvSpPr>
          <p:cNvPr name="TextBox 27" id="27"/>
          <p:cNvSpPr txBox="true"/>
          <p:nvPr/>
        </p:nvSpPr>
        <p:spPr>
          <a:xfrm rot="0">
            <a:off x="11917699" y="5242797"/>
            <a:ext cx="5550166" cy="519208"/>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Deck</a:t>
            </a:r>
          </a:p>
        </p:txBody>
      </p:sp>
      <p:sp>
        <p:nvSpPr>
          <p:cNvPr name="TextBox 28" id="28"/>
          <p:cNvSpPr txBox="true"/>
          <p:nvPr/>
        </p:nvSpPr>
        <p:spPr>
          <a:xfrm rot="0">
            <a:off x="11917699" y="6681499"/>
            <a:ext cx="5550166" cy="519166"/>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AI Players</a:t>
            </a:r>
          </a:p>
        </p:txBody>
      </p:sp>
      <p:sp>
        <p:nvSpPr>
          <p:cNvPr name="TextBox 29" id="29"/>
          <p:cNvSpPr txBox="true"/>
          <p:nvPr/>
        </p:nvSpPr>
        <p:spPr>
          <a:xfrm rot="0">
            <a:off x="11917699" y="8397563"/>
            <a:ext cx="5550166" cy="519208"/>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Betting Rounds</a:t>
            </a:r>
          </a:p>
        </p:txBody>
      </p:sp>
      <p:sp>
        <p:nvSpPr>
          <p:cNvPr name="TextBox 30" id="30"/>
          <p:cNvSpPr txBox="true"/>
          <p:nvPr/>
        </p:nvSpPr>
        <p:spPr>
          <a:xfrm rot="0">
            <a:off x="1821867" y="2133514"/>
            <a:ext cx="2758490" cy="887053"/>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Phases : </a:t>
            </a:r>
          </a:p>
        </p:txBody>
      </p:sp>
      <p:sp>
        <p:nvSpPr>
          <p:cNvPr name="TextBox 31" id="31"/>
          <p:cNvSpPr txBox="true"/>
          <p:nvPr/>
        </p:nvSpPr>
        <p:spPr>
          <a:xfrm rot="0">
            <a:off x="10442562" y="2133514"/>
            <a:ext cx="4647929" cy="887053"/>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Components : </a:t>
            </a:r>
          </a:p>
        </p:txBody>
      </p:sp>
      <p:sp>
        <p:nvSpPr>
          <p:cNvPr name="TextBox 32" id="32"/>
          <p:cNvSpPr txBox="true"/>
          <p:nvPr/>
        </p:nvSpPr>
        <p:spPr>
          <a:xfrm rot="0">
            <a:off x="0" y="9885165"/>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18"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028700" y="3871410"/>
            <a:ext cx="2578727" cy="1432874"/>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5" id="5"/>
          <p:cNvGrpSpPr/>
          <p:nvPr/>
        </p:nvGrpSpPr>
        <p:grpSpPr>
          <a:xfrm rot="0">
            <a:off x="1129581" y="4270472"/>
            <a:ext cx="2087711" cy="2089050"/>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3603410" y="4269133"/>
            <a:ext cx="2088157" cy="2086818"/>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3489137" y="5274823"/>
            <a:ext cx="2582745" cy="1431089"/>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6857694" y="3921628"/>
            <a:ext cx="2578727" cy="1432874"/>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6958576" y="4320690"/>
            <a:ext cx="2087711" cy="2089050"/>
            <a:chOff x="0" y="0"/>
            <a:chExt cx="3367440" cy="3369600"/>
          </a:xfrm>
        </p:grpSpPr>
        <p:sp>
          <p:nvSpPr>
            <p:cNvPr name="Freeform 14" id="1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9432404" y="4319351"/>
            <a:ext cx="2088157" cy="2086818"/>
            <a:chOff x="0" y="0"/>
            <a:chExt cx="3368160" cy="3366000"/>
          </a:xfrm>
        </p:grpSpPr>
        <p:sp>
          <p:nvSpPr>
            <p:cNvPr name="Freeform 16" id="16"/>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9318131" y="5325041"/>
            <a:ext cx="2582745" cy="1431089"/>
            <a:chOff x="0" y="0"/>
            <a:chExt cx="4165920" cy="2308320"/>
          </a:xfrm>
        </p:grpSpPr>
        <p:sp>
          <p:nvSpPr>
            <p:cNvPr name="Freeform 18" id="18"/>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2686688" y="4097277"/>
            <a:ext cx="2578727" cy="1432874"/>
            <a:chOff x="0" y="0"/>
            <a:chExt cx="4159440" cy="2311200"/>
          </a:xfrm>
        </p:grpSpPr>
        <p:sp>
          <p:nvSpPr>
            <p:cNvPr name="Freeform 20" id="20"/>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2787570" y="4496340"/>
            <a:ext cx="2087711" cy="2089050"/>
            <a:chOff x="0" y="0"/>
            <a:chExt cx="3367440" cy="3369600"/>
          </a:xfrm>
        </p:grpSpPr>
        <p:sp>
          <p:nvSpPr>
            <p:cNvPr name="Freeform 22" id="22"/>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5265415" y="4434516"/>
            <a:ext cx="2088157" cy="2086818"/>
            <a:chOff x="0" y="0"/>
            <a:chExt cx="3368160" cy="3366000"/>
          </a:xfrm>
        </p:grpSpPr>
        <p:sp>
          <p:nvSpPr>
            <p:cNvPr name="Freeform 24" id="24"/>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sp>
        <p:nvSpPr>
          <p:cNvPr name="Freeform 25" id="25"/>
          <p:cNvSpPr/>
          <p:nvPr/>
        </p:nvSpPr>
        <p:spPr>
          <a:xfrm flipH="false" flipV="false" rot="0">
            <a:off x="1684908" y="4751601"/>
            <a:ext cx="977057" cy="1121882"/>
          </a:xfrm>
          <a:custGeom>
            <a:avLst/>
            <a:gdLst/>
            <a:ahLst/>
            <a:cxnLst/>
            <a:rect r="r" b="b" t="t" l="l"/>
            <a:pathLst>
              <a:path h="1121882" w="977057">
                <a:moveTo>
                  <a:pt x="0" y="0"/>
                </a:moveTo>
                <a:lnTo>
                  <a:pt x="977058" y="0"/>
                </a:lnTo>
                <a:lnTo>
                  <a:pt x="977058"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4183086" y="4890519"/>
            <a:ext cx="928806" cy="896720"/>
          </a:xfrm>
          <a:custGeom>
            <a:avLst/>
            <a:gdLst/>
            <a:ahLst/>
            <a:cxnLst/>
            <a:rect r="r" b="b" t="t" l="l"/>
            <a:pathLst>
              <a:path h="896720" w="928806">
                <a:moveTo>
                  <a:pt x="0" y="0"/>
                </a:moveTo>
                <a:lnTo>
                  <a:pt x="928805" y="0"/>
                </a:lnTo>
                <a:lnTo>
                  <a:pt x="928805" y="896719"/>
                </a:lnTo>
                <a:lnTo>
                  <a:pt x="0" y="8967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3333729" y="5116386"/>
            <a:ext cx="995393" cy="955577"/>
          </a:xfrm>
          <a:custGeom>
            <a:avLst/>
            <a:gdLst/>
            <a:ahLst/>
            <a:cxnLst/>
            <a:rect r="r" b="b" t="t" l="l"/>
            <a:pathLst>
              <a:path h="955577" w="995393">
                <a:moveTo>
                  <a:pt x="0" y="0"/>
                </a:moveTo>
                <a:lnTo>
                  <a:pt x="995393" y="0"/>
                </a:lnTo>
                <a:lnTo>
                  <a:pt x="995393" y="955578"/>
                </a:lnTo>
                <a:lnTo>
                  <a:pt x="0" y="9555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0007921" y="4914400"/>
            <a:ext cx="1114987" cy="952807"/>
          </a:xfrm>
          <a:custGeom>
            <a:avLst/>
            <a:gdLst/>
            <a:ahLst/>
            <a:cxnLst/>
            <a:rect r="r" b="b" t="t" l="l"/>
            <a:pathLst>
              <a:path h="952807" w="1114987">
                <a:moveTo>
                  <a:pt x="0" y="0"/>
                </a:moveTo>
                <a:lnTo>
                  <a:pt x="1114987" y="0"/>
                </a:lnTo>
                <a:lnTo>
                  <a:pt x="1114987" y="952807"/>
                </a:lnTo>
                <a:lnTo>
                  <a:pt x="0" y="952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7562544" y="4914400"/>
            <a:ext cx="831541" cy="952807"/>
          </a:xfrm>
          <a:custGeom>
            <a:avLst/>
            <a:gdLst/>
            <a:ahLst/>
            <a:cxnLst/>
            <a:rect r="r" b="b" t="t" l="l"/>
            <a:pathLst>
              <a:path h="952807" w="831541">
                <a:moveTo>
                  <a:pt x="0" y="0"/>
                </a:moveTo>
                <a:lnTo>
                  <a:pt x="831541" y="0"/>
                </a:lnTo>
                <a:lnTo>
                  <a:pt x="831541" y="952807"/>
                </a:lnTo>
                <a:lnTo>
                  <a:pt x="0" y="9528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15836915" y="5050488"/>
            <a:ext cx="926844" cy="1084604"/>
          </a:xfrm>
          <a:custGeom>
            <a:avLst/>
            <a:gdLst/>
            <a:ahLst/>
            <a:cxnLst/>
            <a:rect r="r" b="b" t="t" l="l"/>
            <a:pathLst>
              <a:path h="1084604" w="926844">
                <a:moveTo>
                  <a:pt x="0" y="0"/>
                </a:moveTo>
                <a:lnTo>
                  <a:pt x="926844" y="0"/>
                </a:lnTo>
                <a:lnTo>
                  <a:pt x="926844" y="1084604"/>
                </a:lnTo>
                <a:lnTo>
                  <a:pt x="0" y="10846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0">
            <a:off x="1129581" y="7169204"/>
            <a:ext cx="4370793" cy="838200"/>
          </a:xfrm>
          <a:prstGeom prst="rect">
            <a:avLst/>
          </a:prstGeom>
        </p:spPr>
        <p:txBody>
          <a:bodyPr anchor="t" rtlCol="false" tIns="0" lIns="0" bIns="0" rIns="0">
            <a:spAutoFit/>
          </a:bodyPr>
          <a:lstStyle/>
          <a:p>
            <a:pPr algn="ctr">
              <a:lnSpc>
                <a:spcPts val="3449"/>
              </a:lnSpc>
            </a:pPr>
            <a:r>
              <a:rPr lang="en-US" sz="2499" spc="244">
                <a:solidFill>
                  <a:srgbClr val="040506"/>
                </a:solidFill>
                <a:latin typeface="Roca One"/>
                <a:ea typeface="Roca One"/>
                <a:cs typeface="Roca One"/>
                <a:sym typeface="Roca One"/>
              </a:rPr>
              <a:t>Card, Deck, Player classes completed</a:t>
            </a:r>
          </a:p>
        </p:txBody>
      </p:sp>
      <p:sp>
        <p:nvSpPr>
          <p:cNvPr name="TextBox 32" id="32"/>
          <p:cNvSpPr txBox="true"/>
          <p:nvPr/>
        </p:nvSpPr>
        <p:spPr>
          <a:xfrm rot="0">
            <a:off x="1253300" y="2460213"/>
            <a:ext cx="4471675" cy="586711"/>
          </a:xfrm>
          <a:prstGeom prst="rect">
            <a:avLst/>
          </a:prstGeom>
        </p:spPr>
        <p:txBody>
          <a:bodyPr anchor="t" rtlCol="false" tIns="0" lIns="0" bIns="0" rIns="0">
            <a:spAutoFit/>
          </a:bodyPr>
          <a:lstStyle/>
          <a:p>
            <a:pPr algn="ctr">
              <a:lnSpc>
                <a:spcPts val="4833"/>
              </a:lnSpc>
            </a:pPr>
            <a:r>
              <a:rPr lang="en-US" sz="3502" spc="49">
                <a:solidFill>
                  <a:srgbClr val="040506"/>
                </a:solidFill>
                <a:latin typeface="Roca One"/>
                <a:ea typeface="Roca One"/>
                <a:cs typeface="Roca One"/>
                <a:sym typeface="Roca One"/>
              </a:rPr>
              <a:t>Environment Setup </a:t>
            </a:r>
          </a:p>
        </p:txBody>
      </p:sp>
      <p:sp>
        <p:nvSpPr>
          <p:cNvPr name="TextBox 33" id="33"/>
          <p:cNvSpPr txBox="true"/>
          <p:nvPr/>
        </p:nvSpPr>
        <p:spPr>
          <a:xfrm rot="0">
            <a:off x="6857694" y="7197779"/>
            <a:ext cx="4918422" cy="838200"/>
          </a:xfrm>
          <a:prstGeom prst="rect">
            <a:avLst/>
          </a:prstGeom>
        </p:spPr>
        <p:txBody>
          <a:bodyPr anchor="t" rtlCol="false" tIns="0" lIns="0" bIns="0" rIns="0">
            <a:spAutoFit/>
          </a:bodyPr>
          <a:lstStyle/>
          <a:p>
            <a:pPr algn="ctr">
              <a:lnSpc>
                <a:spcPts val="3449"/>
              </a:lnSpc>
            </a:pPr>
            <a:r>
              <a:rPr lang="en-US" sz="2499" spc="244">
                <a:solidFill>
                  <a:srgbClr val="040506"/>
                </a:solidFill>
                <a:latin typeface="Roca One"/>
                <a:ea typeface="Roca One"/>
                <a:cs typeface="Roca One"/>
                <a:sym typeface="Roca One"/>
              </a:rPr>
              <a:t>Hand dealing &amp; community cards implemented</a:t>
            </a:r>
          </a:p>
        </p:txBody>
      </p:sp>
      <p:sp>
        <p:nvSpPr>
          <p:cNvPr name="TextBox 34" id="34"/>
          <p:cNvSpPr txBox="true"/>
          <p:nvPr/>
        </p:nvSpPr>
        <p:spPr>
          <a:xfrm rot="0">
            <a:off x="7301594" y="2445021"/>
            <a:ext cx="4030623" cy="586711"/>
          </a:xfrm>
          <a:prstGeom prst="rect">
            <a:avLst/>
          </a:prstGeom>
        </p:spPr>
        <p:txBody>
          <a:bodyPr anchor="t" rtlCol="false" tIns="0" lIns="0" bIns="0" rIns="0">
            <a:spAutoFit/>
          </a:bodyPr>
          <a:lstStyle/>
          <a:p>
            <a:pPr algn="ctr">
              <a:lnSpc>
                <a:spcPts val="4833"/>
              </a:lnSpc>
            </a:pPr>
            <a:r>
              <a:rPr lang="en-US" sz="3502" spc="49">
                <a:solidFill>
                  <a:srgbClr val="040506"/>
                </a:solidFill>
                <a:latin typeface="Roca One"/>
                <a:ea typeface="Roca One"/>
                <a:cs typeface="Roca One"/>
                <a:sym typeface="Roca One"/>
              </a:rPr>
              <a:t>Basic Game Logic</a:t>
            </a:r>
          </a:p>
        </p:txBody>
      </p:sp>
      <p:sp>
        <p:nvSpPr>
          <p:cNvPr name="TextBox 35" id="35"/>
          <p:cNvSpPr txBox="true"/>
          <p:nvPr/>
        </p:nvSpPr>
        <p:spPr>
          <a:xfrm rot="0">
            <a:off x="12884867" y="7169204"/>
            <a:ext cx="3980827" cy="838200"/>
          </a:xfrm>
          <a:prstGeom prst="rect">
            <a:avLst/>
          </a:prstGeom>
        </p:spPr>
        <p:txBody>
          <a:bodyPr anchor="t" rtlCol="false" tIns="0" lIns="0" bIns="0" rIns="0">
            <a:spAutoFit/>
          </a:bodyPr>
          <a:lstStyle/>
          <a:p>
            <a:pPr algn="ctr">
              <a:lnSpc>
                <a:spcPts val="3449"/>
              </a:lnSpc>
            </a:pPr>
            <a:r>
              <a:rPr lang="en-US" sz="2499" spc="244">
                <a:solidFill>
                  <a:srgbClr val="040506"/>
                </a:solidFill>
                <a:latin typeface="Roca One"/>
                <a:ea typeface="Roca One"/>
                <a:cs typeface="Roca One"/>
                <a:sym typeface="Roca One"/>
              </a:rPr>
              <a:t>Hand evaluation, AI strategy integration</a:t>
            </a:r>
          </a:p>
        </p:txBody>
      </p:sp>
      <p:sp>
        <p:nvSpPr>
          <p:cNvPr name="TextBox 36" id="36"/>
          <p:cNvSpPr txBox="true"/>
          <p:nvPr/>
        </p:nvSpPr>
        <p:spPr>
          <a:xfrm rot="0">
            <a:off x="13060423" y="2445021"/>
            <a:ext cx="4198877" cy="586711"/>
          </a:xfrm>
          <a:prstGeom prst="rect">
            <a:avLst/>
          </a:prstGeom>
        </p:spPr>
        <p:txBody>
          <a:bodyPr anchor="t" rtlCol="false" tIns="0" lIns="0" bIns="0" rIns="0">
            <a:spAutoFit/>
          </a:bodyPr>
          <a:lstStyle/>
          <a:p>
            <a:pPr algn="ctr">
              <a:lnSpc>
                <a:spcPts val="4833"/>
              </a:lnSpc>
            </a:pPr>
            <a:r>
              <a:rPr lang="en-US" sz="3502" spc="49">
                <a:solidFill>
                  <a:srgbClr val="040506"/>
                </a:solidFill>
                <a:latin typeface="Roca One"/>
                <a:ea typeface="Roca One"/>
                <a:cs typeface="Roca One"/>
                <a:sym typeface="Roca One"/>
              </a:rPr>
              <a:t>Challenges Faced</a:t>
            </a:r>
          </a:p>
        </p:txBody>
      </p:sp>
      <p:grpSp>
        <p:nvGrpSpPr>
          <p:cNvPr name="Group 37" id="37"/>
          <p:cNvGrpSpPr/>
          <p:nvPr/>
        </p:nvGrpSpPr>
        <p:grpSpPr>
          <a:xfrm rot="0">
            <a:off x="1324041" y="212645"/>
            <a:ext cx="9763399" cy="1082508"/>
            <a:chOff x="0" y="0"/>
            <a:chExt cx="1158421" cy="128439"/>
          </a:xfrm>
        </p:grpSpPr>
        <p:sp>
          <p:nvSpPr>
            <p:cNvPr name="Freeform 38" id="38"/>
            <p:cNvSpPr/>
            <p:nvPr/>
          </p:nvSpPr>
          <p:spPr>
            <a:xfrm flipH="false" flipV="false" rot="0">
              <a:off x="0" y="0"/>
              <a:ext cx="1158421" cy="128439"/>
            </a:xfrm>
            <a:custGeom>
              <a:avLst/>
              <a:gdLst/>
              <a:ahLst/>
              <a:cxnLst/>
              <a:rect r="r" b="b" t="t" l="l"/>
              <a:pathLst>
                <a:path h="128439" w="1158421">
                  <a:moveTo>
                    <a:pt x="955221" y="0"/>
                  </a:moveTo>
                  <a:lnTo>
                    <a:pt x="0" y="0"/>
                  </a:lnTo>
                  <a:lnTo>
                    <a:pt x="203200" y="128439"/>
                  </a:lnTo>
                  <a:lnTo>
                    <a:pt x="1158421" y="128439"/>
                  </a:lnTo>
                  <a:lnTo>
                    <a:pt x="955221" y="0"/>
                  </a:lnTo>
                  <a:close/>
                </a:path>
              </a:pathLst>
            </a:custGeom>
            <a:solidFill>
              <a:srgbClr val="010101"/>
            </a:solidFill>
            <a:ln cap="sq">
              <a:noFill/>
              <a:prstDash val="solid"/>
              <a:miter/>
            </a:ln>
          </p:spPr>
        </p:sp>
        <p:sp>
          <p:nvSpPr>
            <p:cNvPr name="TextBox 39" id="39"/>
            <p:cNvSpPr txBox="true"/>
            <p:nvPr/>
          </p:nvSpPr>
          <p:spPr>
            <a:xfrm>
              <a:off x="101600" y="-19050"/>
              <a:ext cx="955221" cy="147489"/>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40" id="40"/>
          <p:cNvSpPr txBox="true"/>
          <p:nvPr/>
        </p:nvSpPr>
        <p:spPr>
          <a:xfrm rot="0">
            <a:off x="1817441" y="329030"/>
            <a:ext cx="8515006" cy="764013"/>
          </a:xfrm>
          <a:prstGeom prst="rect">
            <a:avLst/>
          </a:prstGeom>
        </p:spPr>
        <p:txBody>
          <a:bodyPr anchor="t" rtlCol="false" tIns="0" lIns="0" bIns="0" rIns="0">
            <a:spAutoFit/>
          </a:bodyPr>
          <a:lstStyle/>
          <a:p>
            <a:pPr algn="ctr" marL="0" indent="0" lvl="0">
              <a:lnSpc>
                <a:spcPts val="6203"/>
              </a:lnSpc>
              <a:spcBef>
                <a:spcPct val="0"/>
              </a:spcBef>
            </a:pPr>
            <a:r>
              <a:rPr lang="en-US" sz="4495" spc="35">
                <a:solidFill>
                  <a:srgbClr val="FFFFFF"/>
                </a:solidFill>
                <a:latin typeface="Roca One"/>
                <a:ea typeface="Roca One"/>
                <a:cs typeface="Roca One"/>
                <a:sym typeface="Roca One"/>
              </a:rPr>
              <a:t>CURRENT PROGRESS</a:t>
            </a:r>
          </a:p>
        </p:txBody>
      </p:sp>
      <p:sp>
        <p:nvSpPr>
          <p:cNvPr name="TextBox 41" id="41"/>
          <p:cNvSpPr txBox="true"/>
          <p:nvPr/>
        </p:nvSpPr>
        <p:spPr>
          <a:xfrm rot="0">
            <a:off x="0" y="9885165"/>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15"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576848" y="2371939"/>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3"/>
            <a:stretch>
              <a:fillRect l="0" t="0" r="0" b="0"/>
            </a:stretch>
          </a:blipFill>
        </p:spPr>
      </p:sp>
      <p:sp>
        <p:nvSpPr>
          <p:cNvPr name="TextBox 4" id="4"/>
          <p:cNvSpPr txBox="true"/>
          <p:nvPr/>
        </p:nvSpPr>
        <p:spPr>
          <a:xfrm rot="0">
            <a:off x="750258" y="130308"/>
            <a:ext cx="16787485" cy="898017"/>
          </a:xfrm>
          <a:prstGeom prst="rect">
            <a:avLst/>
          </a:prstGeom>
        </p:spPr>
        <p:txBody>
          <a:bodyPr anchor="t" rtlCol="false" tIns="0" lIns="0" bIns="0" rIns="0">
            <a:spAutoFit/>
          </a:bodyPr>
          <a:lstStyle/>
          <a:p>
            <a:pPr algn="ctr" marL="0" indent="0" lvl="0">
              <a:lnSpc>
                <a:spcPts val="7314"/>
              </a:lnSpc>
              <a:spcBef>
                <a:spcPct val="0"/>
              </a:spcBef>
            </a:pPr>
            <a:r>
              <a:rPr lang="en-US" b="true" sz="5300" spc="185">
                <a:solidFill>
                  <a:srgbClr val="010101"/>
                </a:solidFill>
                <a:latin typeface="Roca One Bold"/>
                <a:ea typeface="Roca One Bold"/>
                <a:cs typeface="Roca One Bold"/>
                <a:sym typeface="Roca One Bold"/>
              </a:rPr>
              <a:t>EXPECTIMINIMAX ALGORITHM OVERVIEW</a:t>
            </a:r>
          </a:p>
        </p:txBody>
      </p:sp>
      <p:sp>
        <p:nvSpPr>
          <p:cNvPr name="TextBox 5" id="5"/>
          <p:cNvSpPr txBox="true"/>
          <p:nvPr/>
        </p:nvSpPr>
        <p:spPr>
          <a:xfrm rot="0">
            <a:off x="1028700" y="2228661"/>
            <a:ext cx="2246916" cy="2165246"/>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AI evaluates possible hands &amp; opponent actions</a:t>
            </a:r>
          </a:p>
          <a:p>
            <a:pPr algn="ctr">
              <a:lnSpc>
                <a:spcPts val="3499"/>
              </a:lnSpc>
            </a:pPr>
          </a:p>
        </p:txBody>
      </p:sp>
      <p:sp>
        <p:nvSpPr>
          <p:cNvPr name="TextBox 6" id="6"/>
          <p:cNvSpPr txBox="true"/>
          <p:nvPr/>
        </p:nvSpPr>
        <p:spPr>
          <a:xfrm rot="0">
            <a:off x="1669943" y="1182375"/>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01</a:t>
            </a:r>
          </a:p>
        </p:txBody>
      </p:sp>
      <p:sp>
        <p:nvSpPr>
          <p:cNvPr name="TextBox 7" id="7"/>
          <p:cNvSpPr txBox="true"/>
          <p:nvPr/>
        </p:nvSpPr>
        <p:spPr>
          <a:xfrm rot="0">
            <a:off x="4056687" y="2228661"/>
            <a:ext cx="2246916" cy="2165350"/>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Uses probability-based decision-making</a:t>
            </a:r>
          </a:p>
          <a:p>
            <a:pPr algn="ctr">
              <a:lnSpc>
                <a:spcPts val="3499"/>
              </a:lnSpc>
            </a:pPr>
          </a:p>
        </p:txBody>
      </p:sp>
      <p:sp>
        <p:nvSpPr>
          <p:cNvPr name="TextBox 8" id="8"/>
          <p:cNvSpPr txBox="true"/>
          <p:nvPr/>
        </p:nvSpPr>
        <p:spPr>
          <a:xfrm rot="0">
            <a:off x="4730802" y="1182375"/>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02</a:t>
            </a:r>
          </a:p>
        </p:txBody>
      </p:sp>
      <p:sp>
        <p:nvSpPr>
          <p:cNvPr name="TextBox 9" id="9"/>
          <p:cNvSpPr txBox="true"/>
          <p:nvPr/>
        </p:nvSpPr>
        <p:spPr>
          <a:xfrm rot="0">
            <a:off x="7113228" y="2228661"/>
            <a:ext cx="2246916" cy="2165350"/>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Incorporates randomness for uncertain outcomes</a:t>
            </a:r>
          </a:p>
          <a:p>
            <a:pPr algn="ctr">
              <a:lnSpc>
                <a:spcPts val="3499"/>
              </a:lnSpc>
            </a:pPr>
          </a:p>
        </p:txBody>
      </p:sp>
      <p:sp>
        <p:nvSpPr>
          <p:cNvPr name="TextBox 10" id="10"/>
          <p:cNvSpPr txBox="true"/>
          <p:nvPr/>
        </p:nvSpPr>
        <p:spPr>
          <a:xfrm rot="0">
            <a:off x="7791662" y="1182375"/>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03</a:t>
            </a:r>
          </a:p>
        </p:txBody>
      </p:sp>
      <p:sp>
        <p:nvSpPr>
          <p:cNvPr name="TextBox 11" id="11"/>
          <p:cNvSpPr txBox="true"/>
          <p:nvPr/>
        </p:nvSpPr>
        <p:spPr>
          <a:xfrm rot="0">
            <a:off x="1028700" y="7502068"/>
            <a:ext cx="2246916" cy="1727200"/>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Recursive search strategy</a:t>
            </a:r>
          </a:p>
          <a:p>
            <a:pPr algn="ctr">
              <a:lnSpc>
                <a:spcPts val="3499"/>
              </a:lnSpc>
            </a:pPr>
          </a:p>
        </p:txBody>
      </p:sp>
      <p:sp>
        <p:nvSpPr>
          <p:cNvPr name="TextBox 12" id="12"/>
          <p:cNvSpPr txBox="true"/>
          <p:nvPr/>
        </p:nvSpPr>
        <p:spPr>
          <a:xfrm rot="0">
            <a:off x="4057896" y="7502068"/>
            <a:ext cx="2246916" cy="1289050"/>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AI decision tree construction</a:t>
            </a:r>
          </a:p>
          <a:p>
            <a:pPr algn="ctr">
              <a:lnSpc>
                <a:spcPts val="3499"/>
              </a:lnSpc>
            </a:pPr>
          </a:p>
        </p:txBody>
      </p:sp>
      <p:sp>
        <p:nvSpPr>
          <p:cNvPr name="TextBox 13" id="13"/>
          <p:cNvSpPr txBox="true"/>
          <p:nvPr/>
        </p:nvSpPr>
        <p:spPr>
          <a:xfrm rot="0">
            <a:off x="1028700" y="5057775"/>
            <a:ext cx="8874453"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Implementation</a:t>
            </a:r>
          </a:p>
        </p:txBody>
      </p:sp>
      <p:sp>
        <p:nvSpPr>
          <p:cNvPr name="TextBox 14" id="14"/>
          <p:cNvSpPr txBox="true"/>
          <p:nvPr/>
        </p:nvSpPr>
        <p:spPr>
          <a:xfrm rot="0">
            <a:off x="7113228" y="7502068"/>
            <a:ext cx="2246916" cy="2165350"/>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Probability calculations for uncertain events</a:t>
            </a:r>
          </a:p>
          <a:p>
            <a:pPr algn="ctr">
              <a:lnSpc>
                <a:spcPts val="3499"/>
              </a:lnSpc>
              <a:spcBef>
                <a:spcPct val="0"/>
              </a:spcBef>
            </a:pPr>
          </a:p>
        </p:txBody>
      </p:sp>
      <p:sp>
        <p:nvSpPr>
          <p:cNvPr name="TextBox 15" id="15"/>
          <p:cNvSpPr txBox="true"/>
          <p:nvPr/>
        </p:nvSpPr>
        <p:spPr>
          <a:xfrm rot="0">
            <a:off x="1669943" y="6457057"/>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01</a:t>
            </a:r>
          </a:p>
        </p:txBody>
      </p:sp>
      <p:sp>
        <p:nvSpPr>
          <p:cNvPr name="TextBox 16" id="16"/>
          <p:cNvSpPr txBox="true"/>
          <p:nvPr/>
        </p:nvSpPr>
        <p:spPr>
          <a:xfrm rot="0">
            <a:off x="4567242" y="6457057"/>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02</a:t>
            </a:r>
          </a:p>
        </p:txBody>
      </p:sp>
      <p:sp>
        <p:nvSpPr>
          <p:cNvPr name="TextBox 17" id="17"/>
          <p:cNvSpPr txBox="true"/>
          <p:nvPr/>
        </p:nvSpPr>
        <p:spPr>
          <a:xfrm rot="0">
            <a:off x="7694777" y="6457057"/>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03</a:t>
            </a:r>
          </a:p>
        </p:txBody>
      </p:sp>
      <p:sp>
        <p:nvSpPr>
          <p:cNvPr name="TextBox 18" id="18"/>
          <p:cNvSpPr txBox="true"/>
          <p:nvPr/>
        </p:nvSpPr>
        <p:spPr>
          <a:xfrm rot="0">
            <a:off x="0" y="9885165"/>
            <a:ext cx="18288000" cy="634852"/>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4"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76154" y="1410399"/>
            <a:ext cx="162552" cy="543885"/>
            <a:chOff x="0" y="0"/>
            <a:chExt cx="42812" cy="143245"/>
          </a:xfrm>
        </p:grpSpPr>
        <p:sp>
          <p:nvSpPr>
            <p:cNvPr name="Freeform 3" id="3"/>
            <p:cNvSpPr/>
            <p:nvPr/>
          </p:nvSpPr>
          <p:spPr>
            <a:xfrm flipH="false" flipV="false" rot="0">
              <a:off x="0" y="0"/>
              <a:ext cx="42812" cy="143245"/>
            </a:xfrm>
            <a:custGeom>
              <a:avLst/>
              <a:gdLst/>
              <a:ahLst/>
              <a:cxnLst/>
              <a:rect r="r" b="b" t="t" l="l"/>
              <a:pathLst>
                <a:path h="143245" w="42812">
                  <a:moveTo>
                    <a:pt x="0" y="0"/>
                  </a:moveTo>
                  <a:lnTo>
                    <a:pt x="42812" y="0"/>
                  </a:lnTo>
                  <a:lnTo>
                    <a:pt x="42812" y="143245"/>
                  </a:lnTo>
                  <a:lnTo>
                    <a:pt x="0" y="143245"/>
                  </a:lnTo>
                  <a:close/>
                </a:path>
              </a:pathLst>
            </a:custGeom>
            <a:gradFill rotWithShape="true">
              <a:gsLst>
                <a:gs pos="0">
                  <a:srgbClr val="114168">
                    <a:alpha val="100000"/>
                  </a:srgbClr>
                </a:gs>
                <a:gs pos="100000">
                  <a:srgbClr val="090238">
                    <a:alpha val="100000"/>
                  </a:srgbClr>
                </a:gs>
              </a:gsLst>
              <a:lin ang="0"/>
            </a:gradFill>
          </p:spPr>
        </p:sp>
        <p:sp>
          <p:nvSpPr>
            <p:cNvPr name="TextBox 4" id="4"/>
            <p:cNvSpPr txBox="true"/>
            <p:nvPr/>
          </p:nvSpPr>
          <p:spPr>
            <a:xfrm>
              <a:off x="0" y="-38100"/>
              <a:ext cx="42812" cy="181345"/>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2700000">
            <a:off x="-3373231" y="1770269"/>
            <a:ext cx="6746462" cy="67464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B3B5A9"/>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8" id="8"/>
          <p:cNvSpPr/>
          <p:nvPr/>
        </p:nvSpPr>
        <p:spPr>
          <a:xfrm flipH="false" flipV="false" rot="0">
            <a:off x="0" y="4572"/>
            <a:ext cx="18296135" cy="10282428"/>
          </a:xfrm>
          <a:custGeom>
            <a:avLst/>
            <a:gdLst/>
            <a:ahLst/>
            <a:cxnLst/>
            <a:rect r="r" b="b" t="t" l="l"/>
            <a:pathLst>
              <a:path h="10282428" w="18296135">
                <a:moveTo>
                  <a:pt x="0" y="0"/>
                </a:moveTo>
                <a:lnTo>
                  <a:pt x="18296135" y="0"/>
                </a:lnTo>
                <a:lnTo>
                  <a:pt x="18296135" y="10282428"/>
                </a:lnTo>
                <a:lnTo>
                  <a:pt x="0" y="10282428"/>
                </a:lnTo>
                <a:lnTo>
                  <a:pt x="0" y="0"/>
                </a:lnTo>
                <a:close/>
              </a:path>
            </a:pathLst>
          </a:custGeom>
          <a:blipFill>
            <a:blip r:embed="rId2">
              <a:alphaModFix amt="10999"/>
            </a:blip>
            <a:stretch>
              <a:fillRect l="0" t="0" r="0" b="0"/>
            </a:stretch>
          </a:blipFill>
        </p:spPr>
      </p:sp>
      <p:sp>
        <p:nvSpPr>
          <p:cNvPr name="Freeform 9" id="9"/>
          <p:cNvSpPr/>
          <p:nvPr/>
        </p:nvSpPr>
        <p:spPr>
          <a:xfrm flipH="false" flipV="false" rot="0">
            <a:off x="11471234" y="364127"/>
            <a:ext cx="6209839" cy="4737573"/>
          </a:xfrm>
          <a:custGeom>
            <a:avLst/>
            <a:gdLst/>
            <a:ahLst/>
            <a:cxnLst/>
            <a:rect r="r" b="b" t="t" l="l"/>
            <a:pathLst>
              <a:path h="4737573" w="6209839">
                <a:moveTo>
                  <a:pt x="0" y="0"/>
                </a:moveTo>
                <a:lnTo>
                  <a:pt x="6209839" y="0"/>
                </a:lnTo>
                <a:lnTo>
                  <a:pt x="6209839" y="4737573"/>
                </a:lnTo>
                <a:lnTo>
                  <a:pt x="0" y="4737573"/>
                </a:lnTo>
                <a:lnTo>
                  <a:pt x="0" y="0"/>
                </a:lnTo>
                <a:close/>
              </a:path>
            </a:pathLst>
          </a:custGeom>
          <a:blipFill>
            <a:blip r:embed="rId3"/>
            <a:stretch>
              <a:fillRect l="0" t="0" r="0" b="0"/>
            </a:stretch>
          </a:blipFill>
        </p:spPr>
      </p:sp>
      <p:sp>
        <p:nvSpPr>
          <p:cNvPr name="Freeform 10" id="10"/>
          <p:cNvSpPr/>
          <p:nvPr/>
        </p:nvSpPr>
        <p:spPr>
          <a:xfrm flipH="false" flipV="false" rot="0">
            <a:off x="10528774" y="5101700"/>
            <a:ext cx="7744102" cy="4704080"/>
          </a:xfrm>
          <a:custGeom>
            <a:avLst/>
            <a:gdLst/>
            <a:ahLst/>
            <a:cxnLst/>
            <a:rect r="r" b="b" t="t" l="l"/>
            <a:pathLst>
              <a:path h="4704080" w="7744102">
                <a:moveTo>
                  <a:pt x="0" y="0"/>
                </a:moveTo>
                <a:lnTo>
                  <a:pt x="7744103" y="0"/>
                </a:lnTo>
                <a:lnTo>
                  <a:pt x="7744103" y="4704081"/>
                </a:lnTo>
                <a:lnTo>
                  <a:pt x="0" y="4704081"/>
                </a:lnTo>
                <a:lnTo>
                  <a:pt x="0" y="0"/>
                </a:lnTo>
                <a:close/>
              </a:path>
            </a:pathLst>
          </a:custGeom>
          <a:blipFill>
            <a:blip r:embed="rId4"/>
            <a:stretch>
              <a:fillRect l="0" t="-2371" r="0" b="-2371"/>
            </a:stretch>
          </a:blipFill>
        </p:spPr>
      </p:sp>
      <p:sp>
        <p:nvSpPr>
          <p:cNvPr name="TextBox 11" id="11"/>
          <p:cNvSpPr txBox="true"/>
          <p:nvPr/>
        </p:nvSpPr>
        <p:spPr>
          <a:xfrm rot="0">
            <a:off x="0" y="2081153"/>
            <a:ext cx="10528774" cy="6685033"/>
          </a:xfrm>
          <a:prstGeom prst="rect">
            <a:avLst/>
          </a:prstGeom>
        </p:spPr>
        <p:txBody>
          <a:bodyPr anchor="t" rtlCol="false" tIns="0" lIns="0" bIns="0" rIns="0">
            <a:spAutoFit/>
          </a:bodyPr>
          <a:lstStyle/>
          <a:p>
            <a:pPr algn="ctr">
              <a:lnSpc>
                <a:spcPts val="4808"/>
              </a:lnSpc>
            </a:pPr>
            <a:r>
              <a:rPr lang="en-US" sz="3434">
                <a:solidFill>
                  <a:srgbClr val="010101"/>
                </a:solidFill>
                <a:latin typeface="Montserrat Light"/>
                <a:ea typeface="Montserrat Light"/>
                <a:cs typeface="Montserrat Light"/>
                <a:sym typeface="Montserrat Light"/>
              </a:rPr>
              <a:t>The project employs a modular approach.</a:t>
            </a:r>
          </a:p>
          <a:p>
            <a:pPr algn="ctr">
              <a:lnSpc>
                <a:spcPts val="4808"/>
              </a:lnSpc>
            </a:pPr>
          </a:p>
          <a:p>
            <a:pPr algn="ctr">
              <a:lnSpc>
                <a:spcPts val="4808"/>
              </a:lnSpc>
            </a:pPr>
            <a:r>
              <a:rPr lang="en-US" sz="3434">
                <a:solidFill>
                  <a:srgbClr val="010101"/>
                </a:solidFill>
                <a:latin typeface="Montserrat Light"/>
                <a:ea typeface="Montserrat Light"/>
                <a:cs typeface="Montserrat Light"/>
                <a:sym typeface="Montserrat Light"/>
              </a:rPr>
              <a:t>Expectiminimax algorithm implementation 一  using a recursive search strategy, considering the probabilities of uncertain events. </a:t>
            </a:r>
          </a:p>
          <a:p>
            <a:pPr algn="ctr">
              <a:lnSpc>
                <a:spcPts val="4808"/>
              </a:lnSpc>
            </a:pPr>
          </a:p>
          <a:p>
            <a:pPr algn="ctr">
              <a:lnSpc>
                <a:spcPts val="4808"/>
              </a:lnSpc>
            </a:pPr>
            <a:r>
              <a:rPr lang="en-US" sz="3434">
                <a:solidFill>
                  <a:srgbClr val="010101"/>
                </a:solidFill>
                <a:latin typeface="Montserrat Light"/>
                <a:ea typeface="Montserrat Light"/>
                <a:cs typeface="Montserrat Light"/>
                <a:sym typeface="Montserrat Light"/>
              </a:rPr>
              <a:t>Performance evaluation 一 through simulation trials, comparing the win rates of AI players using Expectiminimax against those using simpler strategies. </a:t>
            </a:r>
          </a:p>
          <a:p>
            <a:pPr algn="ctr">
              <a:lnSpc>
                <a:spcPts val="4808"/>
              </a:lnSpc>
            </a:pPr>
          </a:p>
        </p:txBody>
      </p:sp>
      <p:sp>
        <p:nvSpPr>
          <p:cNvPr name="TextBox 12" id="12"/>
          <p:cNvSpPr txBox="true"/>
          <p:nvPr/>
        </p:nvSpPr>
        <p:spPr>
          <a:xfrm rot="0">
            <a:off x="1581304" y="230156"/>
            <a:ext cx="6378330" cy="1243751"/>
          </a:xfrm>
          <a:prstGeom prst="rect">
            <a:avLst/>
          </a:prstGeom>
        </p:spPr>
        <p:txBody>
          <a:bodyPr anchor="t" rtlCol="false" tIns="0" lIns="0" bIns="0" rIns="0">
            <a:spAutoFit/>
          </a:bodyPr>
          <a:lstStyle/>
          <a:p>
            <a:pPr algn="just">
              <a:lnSpc>
                <a:spcPts val="10196"/>
              </a:lnSpc>
              <a:spcBef>
                <a:spcPct val="0"/>
              </a:spcBef>
            </a:pPr>
            <a:r>
              <a:rPr lang="en-US" b="true" sz="7283">
                <a:solidFill>
                  <a:srgbClr val="010101"/>
                </a:solidFill>
                <a:latin typeface="Raleway Bold"/>
                <a:ea typeface="Raleway Bold"/>
                <a:cs typeface="Raleway Bold"/>
                <a:sym typeface="Raleway Bold"/>
              </a:rPr>
              <a:t>Methodology</a:t>
            </a:r>
          </a:p>
        </p:txBody>
      </p:sp>
      <p:sp>
        <p:nvSpPr>
          <p:cNvPr name="TextBox 13" id="13"/>
          <p:cNvSpPr txBox="true"/>
          <p:nvPr/>
        </p:nvSpPr>
        <p:spPr>
          <a:xfrm rot="0">
            <a:off x="0" y="9945762"/>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5"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B324"/>
        </a:solidFill>
      </p:bgPr>
    </p:bg>
    <p:spTree>
      <p:nvGrpSpPr>
        <p:cNvPr id="1" name=""/>
        <p:cNvGrpSpPr/>
        <p:nvPr/>
      </p:nvGrpSpPr>
      <p:grpSpPr>
        <a:xfrm>
          <a:off x="0" y="0"/>
          <a:ext cx="0" cy="0"/>
          <a:chOff x="0" y="0"/>
          <a:chExt cx="0" cy="0"/>
        </a:xfrm>
      </p:grpSpPr>
      <p:grpSp>
        <p:nvGrpSpPr>
          <p:cNvPr name="Group 2" id="2"/>
          <p:cNvGrpSpPr/>
          <p:nvPr/>
        </p:nvGrpSpPr>
        <p:grpSpPr>
          <a:xfrm rot="0">
            <a:off x="672696" y="817919"/>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395271" y="5760547"/>
            <a:ext cx="8427784" cy="6113974"/>
          </a:xfrm>
          <a:custGeom>
            <a:avLst/>
            <a:gdLst/>
            <a:ahLst/>
            <a:cxnLst/>
            <a:rect r="r" b="b" t="t" l="l"/>
            <a:pathLst>
              <a:path h="6113974" w="8427784">
                <a:moveTo>
                  <a:pt x="0" y="0"/>
                </a:moveTo>
                <a:lnTo>
                  <a:pt x="8427784" y="0"/>
                </a:lnTo>
                <a:lnTo>
                  <a:pt x="8427784" y="6113974"/>
                </a:lnTo>
                <a:lnTo>
                  <a:pt x="0" y="6113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198803" y="1009650"/>
            <a:ext cx="1890395" cy="715010"/>
          </a:xfrm>
          <a:prstGeom prst="rect">
            <a:avLst/>
          </a:prstGeom>
        </p:spPr>
        <p:txBody>
          <a:bodyPr anchor="t" rtlCol="false" tIns="0" lIns="0" bIns="0" rIns="0">
            <a:spAutoFit/>
          </a:bodyPr>
          <a:lstStyle/>
          <a:p>
            <a:pPr algn="ctr">
              <a:lnSpc>
                <a:spcPts val="2859"/>
              </a:lnSpc>
              <a:spcBef>
                <a:spcPct val="0"/>
              </a:spcBef>
            </a:pPr>
            <a:r>
              <a:rPr lang="en-US" sz="2199">
                <a:solidFill>
                  <a:srgbClr val="010101"/>
                </a:solidFill>
                <a:latin typeface="Open Sauce"/>
                <a:ea typeface="Open Sauce"/>
                <a:cs typeface="Open Sauce"/>
                <a:sym typeface="Open Sauce"/>
              </a:rPr>
              <a:t> NEXT PLANS </a:t>
            </a:r>
          </a:p>
          <a:p>
            <a:pPr algn="ctr">
              <a:lnSpc>
                <a:spcPts val="2859"/>
              </a:lnSpc>
              <a:spcBef>
                <a:spcPct val="0"/>
              </a:spcBef>
            </a:pPr>
            <a:r>
              <a:rPr lang="en-US" sz="2199">
                <a:solidFill>
                  <a:srgbClr val="010101"/>
                </a:solidFill>
                <a:latin typeface="Open Sauce"/>
                <a:ea typeface="Open Sauce"/>
                <a:cs typeface="Open Sauce"/>
                <a:sym typeface="Open Sauce"/>
              </a:rPr>
              <a:t> </a:t>
            </a:r>
          </a:p>
        </p:txBody>
      </p:sp>
      <p:grpSp>
        <p:nvGrpSpPr>
          <p:cNvPr name="Group 7" id="7"/>
          <p:cNvGrpSpPr/>
          <p:nvPr/>
        </p:nvGrpSpPr>
        <p:grpSpPr>
          <a:xfrm rot="0">
            <a:off x="0" y="10035"/>
            <a:ext cx="15859325" cy="2258023"/>
            <a:chOff x="0" y="0"/>
            <a:chExt cx="1537211" cy="218865"/>
          </a:xfrm>
        </p:grpSpPr>
        <p:sp>
          <p:nvSpPr>
            <p:cNvPr name="Freeform 8" id="8"/>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9" id="9"/>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1659083" y="499050"/>
            <a:ext cx="11427484"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Roca One"/>
                <a:ea typeface="Roca One"/>
                <a:cs typeface="Roca One"/>
                <a:sym typeface="Roca One"/>
              </a:rPr>
              <a:t>FUTURE PLANS</a:t>
            </a:r>
          </a:p>
        </p:txBody>
      </p:sp>
      <p:sp>
        <p:nvSpPr>
          <p:cNvPr name="TextBox 11" id="11"/>
          <p:cNvSpPr txBox="true"/>
          <p:nvPr/>
        </p:nvSpPr>
        <p:spPr>
          <a:xfrm rot="0">
            <a:off x="1559426" y="3064152"/>
            <a:ext cx="15169149" cy="5345164"/>
          </a:xfrm>
          <a:prstGeom prst="rect">
            <a:avLst/>
          </a:prstGeom>
        </p:spPr>
        <p:txBody>
          <a:bodyPr anchor="t" rtlCol="false" tIns="0" lIns="0" bIns="0" rIns="0">
            <a:spAutoFit/>
          </a:bodyPr>
          <a:lstStyle/>
          <a:p>
            <a:pPr algn="l" marL="1125236" indent="-562618" lvl="1">
              <a:lnSpc>
                <a:spcPts val="6775"/>
              </a:lnSpc>
              <a:buFont typeface="Arial"/>
              <a:buChar char="•"/>
            </a:pPr>
            <a:r>
              <a:rPr lang="en-US" sz="5211">
                <a:solidFill>
                  <a:srgbClr val="010101"/>
                </a:solidFill>
                <a:latin typeface="Roca One"/>
                <a:ea typeface="Roca One"/>
                <a:cs typeface="Roca One"/>
                <a:sym typeface="Roca One"/>
              </a:rPr>
              <a:t>H</a:t>
            </a:r>
            <a:r>
              <a:rPr lang="en-US" sz="5211">
                <a:solidFill>
                  <a:srgbClr val="010101"/>
                </a:solidFill>
                <a:latin typeface="Roca One"/>
                <a:ea typeface="Roca One"/>
                <a:cs typeface="Roca One"/>
                <a:sym typeface="Roca One"/>
              </a:rPr>
              <a:t>and Evaluation </a:t>
            </a:r>
          </a:p>
          <a:p>
            <a:pPr algn="l" marL="1125236" indent="-562618" lvl="1">
              <a:lnSpc>
                <a:spcPts val="6775"/>
              </a:lnSpc>
              <a:buFont typeface="Arial"/>
              <a:buChar char="•"/>
            </a:pPr>
            <a:r>
              <a:rPr lang="en-US" sz="5211">
                <a:solidFill>
                  <a:srgbClr val="010101"/>
                </a:solidFill>
                <a:latin typeface="Roca One"/>
                <a:ea typeface="Roca One"/>
                <a:cs typeface="Roca One"/>
                <a:sym typeface="Roca One"/>
              </a:rPr>
              <a:t>Expectiminimax Implementation</a:t>
            </a:r>
          </a:p>
          <a:p>
            <a:pPr algn="l" marL="1125236" indent="-562618" lvl="1">
              <a:lnSpc>
                <a:spcPts val="6775"/>
              </a:lnSpc>
              <a:buFont typeface="Arial"/>
              <a:buChar char="•"/>
            </a:pPr>
            <a:r>
              <a:rPr lang="en-US" sz="5211">
                <a:solidFill>
                  <a:srgbClr val="010101"/>
                </a:solidFill>
                <a:latin typeface="Roca One"/>
                <a:ea typeface="Roca One"/>
                <a:cs typeface="Roca One"/>
                <a:sym typeface="Roca One"/>
              </a:rPr>
              <a:t>Betting Logic</a:t>
            </a:r>
          </a:p>
          <a:p>
            <a:pPr algn="l" marL="1125236" indent="-562618" lvl="1">
              <a:lnSpc>
                <a:spcPts val="6775"/>
              </a:lnSpc>
              <a:buFont typeface="Arial"/>
              <a:buChar char="•"/>
            </a:pPr>
            <a:r>
              <a:rPr lang="en-US" sz="5211">
                <a:solidFill>
                  <a:srgbClr val="010101"/>
                </a:solidFill>
                <a:latin typeface="Roca One"/>
                <a:ea typeface="Roca One"/>
                <a:cs typeface="Roca One"/>
                <a:sym typeface="Roca One"/>
              </a:rPr>
              <a:t>Simulation and Evaluation</a:t>
            </a:r>
          </a:p>
          <a:p>
            <a:pPr algn="l" marL="1125236" indent="-562618" lvl="1">
              <a:lnSpc>
                <a:spcPts val="6775"/>
              </a:lnSpc>
              <a:buFont typeface="Arial"/>
              <a:buChar char="•"/>
            </a:pPr>
            <a:r>
              <a:rPr lang="en-US" sz="5211">
                <a:solidFill>
                  <a:srgbClr val="010101"/>
                </a:solidFill>
                <a:latin typeface="Roca One"/>
                <a:ea typeface="Roca One"/>
                <a:cs typeface="Roca One"/>
                <a:sym typeface="Roca One"/>
              </a:rPr>
              <a:t>User Interface</a:t>
            </a:r>
          </a:p>
          <a:p>
            <a:pPr algn="l">
              <a:lnSpc>
                <a:spcPts val="3908"/>
              </a:lnSpc>
            </a:pPr>
          </a:p>
        </p:txBody>
      </p:sp>
      <p:sp>
        <p:nvSpPr>
          <p:cNvPr name="TextBox 12" id="12"/>
          <p:cNvSpPr txBox="true"/>
          <p:nvPr/>
        </p:nvSpPr>
        <p:spPr>
          <a:xfrm rot="0">
            <a:off x="-2428675" y="9945762"/>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4"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DAGf2KgfLJE</dc:identifier>
  <dcterms:modified xsi:type="dcterms:W3CDTF">2011-08-01T06:04:30Z</dcterms:modified>
  <cp:revision>1</cp:revision>
  <dc:title>Poker Game Presentation</dc:title>
</cp:coreProperties>
</file>